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735" r:id="rId4"/>
  </p:sldMasterIdLst>
  <p:notesMasterIdLst>
    <p:notesMasterId r:id="rId46"/>
  </p:notesMasterIdLst>
  <p:sldIdLst>
    <p:sldId id="256" r:id="rId5"/>
    <p:sldId id="418" r:id="rId6"/>
    <p:sldId id="272" r:id="rId7"/>
    <p:sldId id="293" r:id="rId8"/>
    <p:sldId id="261" r:id="rId9"/>
    <p:sldId id="257" r:id="rId10"/>
    <p:sldId id="258" r:id="rId11"/>
    <p:sldId id="275" r:id="rId12"/>
    <p:sldId id="276" r:id="rId13"/>
    <p:sldId id="369" r:id="rId14"/>
    <p:sldId id="399" r:id="rId15"/>
    <p:sldId id="400" r:id="rId16"/>
    <p:sldId id="277" r:id="rId17"/>
    <p:sldId id="278" r:id="rId18"/>
    <p:sldId id="279" r:id="rId19"/>
    <p:sldId id="280" r:id="rId20"/>
    <p:sldId id="282" r:id="rId21"/>
    <p:sldId id="314" r:id="rId22"/>
    <p:sldId id="283" r:id="rId23"/>
    <p:sldId id="284" r:id="rId24"/>
    <p:sldId id="297" r:id="rId25"/>
    <p:sldId id="370" r:id="rId26"/>
    <p:sldId id="394" r:id="rId27"/>
    <p:sldId id="412" r:id="rId28"/>
    <p:sldId id="413" r:id="rId29"/>
    <p:sldId id="366" r:id="rId30"/>
    <p:sldId id="414" r:id="rId31"/>
    <p:sldId id="416" r:id="rId32"/>
    <p:sldId id="417" r:id="rId33"/>
    <p:sldId id="343" r:id="rId34"/>
    <p:sldId id="411" r:id="rId35"/>
    <p:sldId id="415" r:id="rId36"/>
    <p:sldId id="344" r:id="rId37"/>
    <p:sldId id="345" r:id="rId38"/>
    <p:sldId id="346" r:id="rId39"/>
    <p:sldId id="347" r:id="rId40"/>
    <p:sldId id="286" r:id="rId41"/>
    <p:sldId id="287" r:id="rId42"/>
    <p:sldId id="405" r:id="rId43"/>
    <p:sldId id="289" r:id="rId44"/>
    <p:sldId id="365" r:id="rId45"/>
  </p:sldIdLst>
  <p:sldSz cx="9144000" cy="6858000" type="screen4x3"/>
  <p:notesSz cx="6858000" cy="9296400"/>
  <p:embeddedFontLst>
    <p:embeddedFont>
      <p:font typeface="Roboto" panose="02000000000000000000" pitchFamily="2" charset="0"/>
      <p:regular r:id="rId47"/>
      <p:bold r:id="rId48"/>
      <p:italic r:id="rId49"/>
      <p:boldItalic r:id="rId50"/>
    </p:embeddedFont>
    <p:embeddedFont>
      <p:font typeface="Roboto Black" panose="02000000000000000000" pitchFamily="2" charset="0"/>
      <p:bold r:id="rId51"/>
      <p:italic r:id="rId52"/>
      <p:boldItalic r:id="rId53"/>
    </p:embeddedFont>
    <p:embeddedFont>
      <p:font typeface="Roboto Medium" panose="02000000000000000000" pitchFamily="2" charset="0"/>
      <p:regular r:id="rId54"/>
      <p:italic r:id="rId55"/>
    </p:embeddedFont>
    <p:embeddedFont>
      <p:font typeface="Segoe UI" panose="020B0502040204020203" pitchFamily="34" charset="0"/>
      <p:regular r:id="rId56"/>
      <p:bold r:id="rId57"/>
      <p:italic r:id="rId58"/>
      <p:boldItalic r:id="rId5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50F89E-BCB9-40F1-A11D-69DBE815224C}">
          <p14:sldIdLst>
            <p14:sldId id="256"/>
            <p14:sldId id="418"/>
            <p14:sldId id="272"/>
            <p14:sldId id="293"/>
            <p14:sldId id="261"/>
            <p14:sldId id="257"/>
            <p14:sldId id="258"/>
            <p14:sldId id="275"/>
            <p14:sldId id="276"/>
            <p14:sldId id="369"/>
            <p14:sldId id="399"/>
            <p14:sldId id="400"/>
            <p14:sldId id="277"/>
            <p14:sldId id="278"/>
            <p14:sldId id="279"/>
            <p14:sldId id="280"/>
            <p14:sldId id="282"/>
            <p14:sldId id="314"/>
            <p14:sldId id="283"/>
            <p14:sldId id="284"/>
            <p14:sldId id="297"/>
            <p14:sldId id="370"/>
            <p14:sldId id="394"/>
            <p14:sldId id="412"/>
            <p14:sldId id="413"/>
            <p14:sldId id="366"/>
            <p14:sldId id="414"/>
            <p14:sldId id="416"/>
            <p14:sldId id="417"/>
            <p14:sldId id="343"/>
            <p14:sldId id="411"/>
            <p14:sldId id="415"/>
            <p14:sldId id="344"/>
            <p14:sldId id="345"/>
            <p14:sldId id="346"/>
            <p14:sldId id="347"/>
            <p14:sldId id="286"/>
            <p14:sldId id="287"/>
            <p14:sldId id="405"/>
            <p14:sldId id="289"/>
            <p14:sldId id="36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6E4E"/>
    <a:srgbClr val="2D98AF"/>
    <a:srgbClr val="D93182"/>
    <a:srgbClr val="161F48"/>
    <a:srgbClr val="0067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A02A63-594E-9312-7FE1-0FE25ADCEEAA}" v="32" dt="2025-10-29T18:01:20.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5" autoAdjust="0"/>
    <p:restoredTop sz="61830" autoAdjust="0"/>
  </p:normalViewPr>
  <p:slideViewPr>
    <p:cSldViewPr snapToGrid="0">
      <p:cViewPr varScale="1">
        <p:scale>
          <a:sx n="69" d="100"/>
          <a:sy n="69" d="100"/>
        </p:scale>
        <p:origin x="24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434"/>
          </a:xfrm>
          <a:prstGeom prst="rect">
            <a:avLst/>
          </a:prstGeom>
        </p:spPr>
        <p:txBody>
          <a:bodyPr vert="horz" lIns="92297" tIns="46148" rIns="92297" bIns="46148" rtlCol="0"/>
          <a:lstStyle>
            <a:lvl1pPr algn="l">
              <a:defRPr sz="1200"/>
            </a:lvl1pPr>
          </a:lstStyle>
          <a:p>
            <a:endParaRPr lang="en-US"/>
          </a:p>
        </p:txBody>
      </p:sp>
      <p:sp>
        <p:nvSpPr>
          <p:cNvPr id="3" name="Date Placeholder 2"/>
          <p:cNvSpPr>
            <a:spLocks noGrp="1"/>
          </p:cNvSpPr>
          <p:nvPr>
            <p:ph type="dt" idx="1"/>
          </p:nvPr>
        </p:nvSpPr>
        <p:spPr>
          <a:xfrm>
            <a:off x="3884613" y="2"/>
            <a:ext cx="2971800" cy="466434"/>
          </a:xfrm>
          <a:prstGeom prst="rect">
            <a:avLst/>
          </a:prstGeom>
        </p:spPr>
        <p:txBody>
          <a:bodyPr vert="horz" lIns="92297" tIns="46148" rIns="92297" bIns="46148" rtlCol="0"/>
          <a:lstStyle>
            <a:lvl1pPr algn="r">
              <a:defRPr sz="1200"/>
            </a:lvl1pPr>
          </a:lstStyle>
          <a:p>
            <a:fld id="{66E20B0D-E718-4FCA-902D-A41E90583854}" type="datetimeFigureOut">
              <a:rPr lang="en-US" smtClean="0"/>
              <a:t>10/30/2025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297" tIns="46148" rIns="92297" bIns="46148"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297" tIns="46148" rIns="92297" bIns="46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2297" tIns="46148" rIns="92297"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2297" tIns="46148" rIns="92297" bIns="46148" rtlCol="0" anchor="b"/>
          <a:lstStyle>
            <a:lvl1pPr algn="r">
              <a:defRPr sz="1200"/>
            </a:lvl1pPr>
          </a:lstStyle>
          <a:p>
            <a:fld id="{8E954A27-B6BE-4AF5-83BC-1CB4FB00DDD3}" type="slidenum">
              <a:rPr lang="en-US" smtClean="0"/>
              <a:t>‹#›</a:t>
            </a:fld>
            <a:endParaRPr lang="en-US"/>
          </a:p>
        </p:txBody>
      </p:sp>
    </p:spTree>
    <p:extLst>
      <p:ext uri="{BB962C8B-B14F-4D97-AF65-F5344CB8AC3E}">
        <p14:creationId xmlns:p14="http://schemas.microsoft.com/office/powerpoint/2010/main" val="249542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1</a:t>
            </a:fld>
            <a:endParaRPr lang="en-US"/>
          </a:p>
        </p:txBody>
      </p:sp>
    </p:spTree>
    <p:extLst>
      <p:ext uri="{BB962C8B-B14F-4D97-AF65-F5344CB8AC3E}">
        <p14:creationId xmlns:p14="http://schemas.microsoft.com/office/powerpoint/2010/main" val="251405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72">
              <a:defRPr/>
            </a:pPr>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10</a:t>
            </a:fld>
            <a:endParaRPr lang="en-US"/>
          </a:p>
        </p:txBody>
      </p:sp>
    </p:spTree>
    <p:extLst>
      <p:ext uri="{BB962C8B-B14F-4D97-AF65-F5344CB8AC3E}">
        <p14:creationId xmlns:p14="http://schemas.microsoft.com/office/powerpoint/2010/main" val="166406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11</a:t>
            </a:fld>
            <a:endParaRPr lang="en-US"/>
          </a:p>
        </p:txBody>
      </p:sp>
    </p:spTree>
    <p:extLst>
      <p:ext uri="{BB962C8B-B14F-4D97-AF65-F5344CB8AC3E}">
        <p14:creationId xmlns:p14="http://schemas.microsoft.com/office/powerpoint/2010/main" val="1333545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12</a:t>
            </a:fld>
            <a:endParaRPr lang="en-US"/>
          </a:p>
        </p:txBody>
      </p:sp>
    </p:spTree>
    <p:extLst>
      <p:ext uri="{BB962C8B-B14F-4D97-AF65-F5344CB8AC3E}">
        <p14:creationId xmlns:p14="http://schemas.microsoft.com/office/powerpoint/2010/main" val="2151578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13</a:t>
            </a:fld>
            <a:endParaRPr lang="en-US"/>
          </a:p>
        </p:txBody>
      </p:sp>
    </p:spTree>
    <p:extLst>
      <p:ext uri="{BB962C8B-B14F-4D97-AF65-F5344CB8AC3E}">
        <p14:creationId xmlns:p14="http://schemas.microsoft.com/office/powerpoint/2010/main" val="311556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14</a:t>
            </a:fld>
            <a:endParaRPr lang="en-US"/>
          </a:p>
        </p:txBody>
      </p:sp>
    </p:spTree>
    <p:extLst>
      <p:ext uri="{BB962C8B-B14F-4D97-AF65-F5344CB8AC3E}">
        <p14:creationId xmlns:p14="http://schemas.microsoft.com/office/powerpoint/2010/main" val="3626608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15</a:t>
            </a:fld>
            <a:endParaRPr lang="en-US"/>
          </a:p>
        </p:txBody>
      </p:sp>
    </p:spTree>
    <p:extLst>
      <p:ext uri="{BB962C8B-B14F-4D97-AF65-F5344CB8AC3E}">
        <p14:creationId xmlns:p14="http://schemas.microsoft.com/office/powerpoint/2010/main" val="2951996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16</a:t>
            </a:fld>
            <a:endParaRPr lang="en-US"/>
          </a:p>
        </p:txBody>
      </p:sp>
    </p:spTree>
    <p:extLst>
      <p:ext uri="{BB962C8B-B14F-4D97-AF65-F5344CB8AC3E}">
        <p14:creationId xmlns:p14="http://schemas.microsoft.com/office/powerpoint/2010/main" val="125784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5000"/>
              </a:lnSpc>
            </a:pPr>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17</a:t>
            </a:fld>
            <a:endParaRPr lang="en-US"/>
          </a:p>
        </p:txBody>
      </p:sp>
    </p:spTree>
    <p:extLst>
      <p:ext uri="{BB962C8B-B14F-4D97-AF65-F5344CB8AC3E}">
        <p14:creationId xmlns:p14="http://schemas.microsoft.com/office/powerpoint/2010/main" val="1250953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18</a:t>
            </a:fld>
            <a:endParaRPr lang="en-US"/>
          </a:p>
        </p:txBody>
      </p:sp>
    </p:spTree>
    <p:extLst>
      <p:ext uri="{BB962C8B-B14F-4D97-AF65-F5344CB8AC3E}">
        <p14:creationId xmlns:p14="http://schemas.microsoft.com/office/powerpoint/2010/main" val="979006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19</a:t>
            </a:fld>
            <a:endParaRPr lang="en-US"/>
          </a:p>
        </p:txBody>
      </p:sp>
    </p:spTree>
    <p:extLst>
      <p:ext uri="{BB962C8B-B14F-4D97-AF65-F5344CB8AC3E}">
        <p14:creationId xmlns:p14="http://schemas.microsoft.com/office/powerpoint/2010/main" val="297466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Clr>
                <a:srgbClr val="3E8A9F"/>
              </a:buClr>
              <a:buFont typeface="Arial" panose="020B0604020202020204" pitchFamily="34" charset="0"/>
              <a:buNone/>
            </a:pPr>
            <a:endParaRPr lang="en-US"/>
          </a:p>
        </p:txBody>
      </p:sp>
    </p:spTree>
    <p:extLst>
      <p:ext uri="{BB962C8B-B14F-4D97-AF65-F5344CB8AC3E}">
        <p14:creationId xmlns:p14="http://schemas.microsoft.com/office/powerpoint/2010/main" val="1910586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20</a:t>
            </a:fld>
            <a:endParaRPr lang="en-US"/>
          </a:p>
        </p:txBody>
      </p:sp>
    </p:spTree>
    <p:extLst>
      <p:ext uri="{BB962C8B-B14F-4D97-AF65-F5344CB8AC3E}">
        <p14:creationId xmlns:p14="http://schemas.microsoft.com/office/powerpoint/2010/main" val="251786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21</a:t>
            </a:fld>
            <a:endParaRPr lang="en-US"/>
          </a:p>
        </p:txBody>
      </p:sp>
    </p:spTree>
    <p:extLst>
      <p:ext uri="{BB962C8B-B14F-4D97-AF65-F5344CB8AC3E}">
        <p14:creationId xmlns:p14="http://schemas.microsoft.com/office/powerpoint/2010/main" val="2724322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22</a:t>
            </a:fld>
            <a:endParaRPr lang="en-US"/>
          </a:p>
        </p:txBody>
      </p:sp>
    </p:spTree>
    <p:extLst>
      <p:ext uri="{BB962C8B-B14F-4D97-AF65-F5344CB8AC3E}">
        <p14:creationId xmlns:p14="http://schemas.microsoft.com/office/powerpoint/2010/main" val="3507181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23</a:t>
            </a:fld>
            <a:endParaRPr lang="en-US"/>
          </a:p>
        </p:txBody>
      </p:sp>
    </p:spTree>
    <p:extLst>
      <p:ext uri="{BB962C8B-B14F-4D97-AF65-F5344CB8AC3E}">
        <p14:creationId xmlns:p14="http://schemas.microsoft.com/office/powerpoint/2010/main" val="2344747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24</a:t>
            </a:fld>
            <a:endParaRPr lang="en-US"/>
          </a:p>
        </p:txBody>
      </p:sp>
    </p:spTree>
    <p:extLst>
      <p:ext uri="{BB962C8B-B14F-4D97-AF65-F5344CB8AC3E}">
        <p14:creationId xmlns:p14="http://schemas.microsoft.com/office/powerpoint/2010/main" val="3839387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25</a:t>
            </a:fld>
            <a:endParaRPr lang="en-US"/>
          </a:p>
        </p:txBody>
      </p:sp>
    </p:spTree>
    <p:extLst>
      <p:ext uri="{BB962C8B-B14F-4D97-AF65-F5344CB8AC3E}">
        <p14:creationId xmlns:p14="http://schemas.microsoft.com/office/powerpoint/2010/main" val="1747275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26</a:t>
            </a:fld>
            <a:endParaRPr lang="en-US"/>
          </a:p>
        </p:txBody>
      </p:sp>
    </p:spTree>
    <p:extLst>
      <p:ext uri="{BB962C8B-B14F-4D97-AF65-F5344CB8AC3E}">
        <p14:creationId xmlns:p14="http://schemas.microsoft.com/office/powerpoint/2010/main" val="4246992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4004A-6DE1-163A-1B47-01FC6835A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66D0B-54DA-E55A-C8A2-AC25BFC46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B20C6-3A5A-71E0-9131-21B070E1C1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DADAAB-CB76-49E8-2B77-C4E1461A6AD8}"/>
              </a:ext>
            </a:extLst>
          </p:cNvPr>
          <p:cNvSpPr>
            <a:spLocks noGrp="1"/>
          </p:cNvSpPr>
          <p:nvPr>
            <p:ph type="sldNum" sz="quarter" idx="5"/>
          </p:nvPr>
        </p:nvSpPr>
        <p:spPr/>
        <p:txBody>
          <a:bodyPr/>
          <a:lstStyle/>
          <a:p>
            <a:fld id="{8E954A27-B6BE-4AF5-83BC-1CB4FB00DDD3}" type="slidenum">
              <a:rPr lang="en-US" smtClean="0"/>
              <a:t>27</a:t>
            </a:fld>
            <a:endParaRPr lang="en-US"/>
          </a:p>
        </p:txBody>
      </p:sp>
    </p:spTree>
    <p:extLst>
      <p:ext uri="{BB962C8B-B14F-4D97-AF65-F5344CB8AC3E}">
        <p14:creationId xmlns:p14="http://schemas.microsoft.com/office/powerpoint/2010/main" val="222413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6691A-7169-B91D-2739-2CF0B805C8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4B1E4-8F3C-A241-CCA2-4688BA77E3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E0B915-180B-2A78-7A02-8BB9738516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AFFECE-7B65-27AB-38A2-81F59FAFF07A}"/>
              </a:ext>
            </a:extLst>
          </p:cNvPr>
          <p:cNvSpPr>
            <a:spLocks noGrp="1"/>
          </p:cNvSpPr>
          <p:nvPr>
            <p:ph type="sldNum" sz="quarter" idx="5"/>
          </p:nvPr>
        </p:nvSpPr>
        <p:spPr/>
        <p:txBody>
          <a:bodyPr/>
          <a:lstStyle/>
          <a:p>
            <a:fld id="{8E954A27-B6BE-4AF5-83BC-1CB4FB00DDD3}" type="slidenum">
              <a:rPr lang="en-US" smtClean="0"/>
              <a:t>28</a:t>
            </a:fld>
            <a:endParaRPr lang="en-US"/>
          </a:p>
        </p:txBody>
      </p:sp>
    </p:spTree>
    <p:extLst>
      <p:ext uri="{BB962C8B-B14F-4D97-AF65-F5344CB8AC3E}">
        <p14:creationId xmlns:p14="http://schemas.microsoft.com/office/powerpoint/2010/main" val="3362093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59645-EC8A-FF32-B73E-9224EC3B8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6AE36-1480-796E-0173-E2E634613F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81AD91-01A7-B2DD-B3D3-27D740CAA9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3828DB-B03F-74BF-D08C-07ED5DD39600}"/>
              </a:ext>
            </a:extLst>
          </p:cNvPr>
          <p:cNvSpPr>
            <a:spLocks noGrp="1"/>
          </p:cNvSpPr>
          <p:nvPr>
            <p:ph type="sldNum" sz="quarter" idx="5"/>
          </p:nvPr>
        </p:nvSpPr>
        <p:spPr/>
        <p:txBody>
          <a:bodyPr/>
          <a:lstStyle/>
          <a:p>
            <a:fld id="{8E954A27-B6BE-4AF5-83BC-1CB4FB00DDD3}" type="slidenum">
              <a:rPr lang="en-US" smtClean="0"/>
              <a:t>29</a:t>
            </a:fld>
            <a:endParaRPr lang="en-US"/>
          </a:p>
        </p:txBody>
      </p:sp>
    </p:spTree>
    <p:extLst>
      <p:ext uri="{BB962C8B-B14F-4D97-AF65-F5344CB8AC3E}">
        <p14:creationId xmlns:p14="http://schemas.microsoft.com/office/powerpoint/2010/main" val="244766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72">
              <a:defRPr/>
            </a:pPr>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3</a:t>
            </a:fld>
            <a:endParaRPr lang="en-US"/>
          </a:p>
        </p:txBody>
      </p:sp>
    </p:spTree>
    <p:extLst>
      <p:ext uri="{BB962C8B-B14F-4D97-AF65-F5344CB8AC3E}">
        <p14:creationId xmlns:p14="http://schemas.microsoft.com/office/powerpoint/2010/main" val="4081129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30</a:t>
            </a:fld>
            <a:endParaRPr lang="en-US"/>
          </a:p>
        </p:txBody>
      </p:sp>
    </p:spTree>
    <p:extLst>
      <p:ext uri="{BB962C8B-B14F-4D97-AF65-F5344CB8AC3E}">
        <p14:creationId xmlns:p14="http://schemas.microsoft.com/office/powerpoint/2010/main" val="1853174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31</a:t>
            </a:fld>
            <a:endParaRPr lang="en-US"/>
          </a:p>
        </p:txBody>
      </p:sp>
    </p:spTree>
    <p:extLst>
      <p:ext uri="{BB962C8B-B14F-4D97-AF65-F5344CB8AC3E}">
        <p14:creationId xmlns:p14="http://schemas.microsoft.com/office/powerpoint/2010/main" val="2312398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5B38F-A12A-580E-F3CE-91E915013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36449-0D7B-C27A-08BB-A4A236B1B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67D2B-487C-6098-6CEC-559B61439B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FBBED6-7C10-8E1F-A261-47DEDD4F98CF}"/>
              </a:ext>
            </a:extLst>
          </p:cNvPr>
          <p:cNvSpPr>
            <a:spLocks noGrp="1"/>
          </p:cNvSpPr>
          <p:nvPr>
            <p:ph type="sldNum" sz="quarter" idx="5"/>
          </p:nvPr>
        </p:nvSpPr>
        <p:spPr/>
        <p:txBody>
          <a:bodyPr/>
          <a:lstStyle/>
          <a:p>
            <a:fld id="{8E954A27-B6BE-4AF5-83BC-1CB4FB00DDD3}" type="slidenum">
              <a:rPr lang="en-US" smtClean="0"/>
              <a:t>32</a:t>
            </a:fld>
            <a:endParaRPr lang="en-US"/>
          </a:p>
        </p:txBody>
      </p:sp>
    </p:spTree>
    <p:extLst>
      <p:ext uri="{BB962C8B-B14F-4D97-AF65-F5344CB8AC3E}">
        <p14:creationId xmlns:p14="http://schemas.microsoft.com/office/powerpoint/2010/main" val="1959720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00" lvl="1" indent="-571500" fontAlgn="base">
              <a:spcAft>
                <a:spcPts val="800"/>
              </a:spcAft>
              <a:buClr>
                <a:srgbClr val="F36E4E"/>
              </a:buCl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33</a:t>
            </a:fld>
            <a:endParaRPr lang="en-US"/>
          </a:p>
        </p:txBody>
      </p:sp>
    </p:spTree>
    <p:extLst>
      <p:ext uri="{BB962C8B-B14F-4D97-AF65-F5344CB8AC3E}">
        <p14:creationId xmlns:p14="http://schemas.microsoft.com/office/powerpoint/2010/main" val="2478934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34</a:t>
            </a:fld>
            <a:endParaRPr lang="en-US"/>
          </a:p>
        </p:txBody>
      </p:sp>
    </p:spTree>
    <p:extLst>
      <p:ext uri="{BB962C8B-B14F-4D97-AF65-F5344CB8AC3E}">
        <p14:creationId xmlns:p14="http://schemas.microsoft.com/office/powerpoint/2010/main" val="2475646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35</a:t>
            </a:fld>
            <a:endParaRPr lang="en-US"/>
          </a:p>
        </p:txBody>
      </p:sp>
    </p:spTree>
    <p:extLst>
      <p:ext uri="{BB962C8B-B14F-4D97-AF65-F5344CB8AC3E}">
        <p14:creationId xmlns:p14="http://schemas.microsoft.com/office/powerpoint/2010/main" val="1111553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36</a:t>
            </a:fld>
            <a:endParaRPr lang="en-US"/>
          </a:p>
        </p:txBody>
      </p:sp>
    </p:spTree>
    <p:extLst>
      <p:ext uri="{BB962C8B-B14F-4D97-AF65-F5344CB8AC3E}">
        <p14:creationId xmlns:p14="http://schemas.microsoft.com/office/powerpoint/2010/main" val="516112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37</a:t>
            </a:fld>
            <a:endParaRPr lang="en-US"/>
          </a:p>
        </p:txBody>
      </p:sp>
    </p:spTree>
    <p:extLst>
      <p:ext uri="{BB962C8B-B14F-4D97-AF65-F5344CB8AC3E}">
        <p14:creationId xmlns:p14="http://schemas.microsoft.com/office/powerpoint/2010/main" val="1851469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38</a:t>
            </a:fld>
            <a:endParaRPr lang="en-US"/>
          </a:p>
        </p:txBody>
      </p:sp>
    </p:spTree>
    <p:extLst>
      <p:ext uri="{BB962C8B-B14F-4D97-AF65-F5344CB8AC3E}">
        <p14:creationId xmlns:p14="http://schemas.microsoft.com/office/powerpoint/2010/main" val="2911373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39</a:t>
            </a:fld>
            <a:endParaRPr lang="en-US"/>
          </a:p>
        </p:txBody>
      </p:sp>
    </p:spTree>
    <p:extLst>
      <p:ext uri="{BB962C8B-B14F-4D97-AF65-F5344CB8AC3E}">
        <p14:creationId xmlns:p14="http://schemas.microsoft.com/office/powerpoint/2010/main" val="340196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4</a:t>
            </a:fld>
            <a:endParaRPr lang="en-US"/>
          </a:p>
        </p:txBody>
      </p:sp>
    </p:spTree>
    <p:extLst>
      <p:ext uri="{BB962C8B-B14F-4D97-AF65-F5344CB8AC3E}">
        <p14:creationId xmlns:p14="http://schemas.microsoft.com/office/powerpoint/2010/main" val="2742201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40</a:t>
            </a:fld>
            <a:endParaRPr lang="en-US"/>
          </a:p>
        </p:txBody>
      </p:sp>
    </p:spTree>
    <p:extLst>
      <p:ext uri="{BB962C8B-B14F-4D97-AF65-F5344CB8AC3E}">
        <p14:creationId xmlns:p14="http://schemas.microsoft.com/office/powerpoint/2010/main" val="244309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41</a:t>
            </a:fld>
            <a:endParaRPr lang="en-US"/>
          </a:p>
        </p:txBody>
      </p:sp>
    </p:spTree>
    <p:extLst>
      <p:ext uri="{BB962C8B-B14F-4D97-AF65-F5344CB8AC3E}">
        <p14:creationId xmlns:p14="http://schemas.microsoft.com/office/powerpoint/2010/main" val="1755576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5</a:t>
            </a:fld>
            <a:endParaRPr lang="en-US"/>
          </a:p>
        </p:txBody>
      </p:sp>
    </p:spTree>
    <p:extLst>
      <p:ext uri="{BB962C8B-B14F-4D97-AF65-F5344CB8AC3E}">
        <p14:creationId xmlns:p14="http://schemas.microsoft.com/office/powerpoint/2010/main" val="47139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6</a:t>
            </a:fld>
            <a:endParaRPr lang="en-US"/>
          </a:p>
        </p:txBody>
      </p:sp>
    </p:spTree>
    <p:extLst>
      <p:ext uri="{BB962C8B-B14F-4D97-AF65-F5344CB8AC3E}">
        <p14:creationId xmlns:p14="http://schemas.microsoft.com/office/powerpoint/2010/main" val="224365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72">
              <a:defRPr/>
            </a:pPr>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7</a:t>
            </a:fld>
            <a:endParaRPr lang="en-US"/>
          </a:p>
        </p:txBody>
      </p:sp>
    </p:spTree>
    <p:extLst>
      <p:ext uri="{BB962C8B-B14F-4D97-AF65-F5344CB8AC3E}">
        <p14:creationId xmlns:p14="http://schemas.microsoft.com/office/powerpoint/2010/main" val="314661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8</a:t>
            </a:fld>
            <a:endParaRPr lang="en-US"/>
          </a:p>
        </p:txBody>
      </p:sp>
    </p:spTree>
    <p:extLst>
      <p:ext uri="{BB962C8B-B14F-4D97-AF65-F5344CB8AC3E}">
        <p14:creationId xmlns:p14="http://schemas.microsoft.com/office/powerpoint/2010/main" val="470403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9</a:t>
            </a:fld>
            <a:endParaRPr lang="en-US"/>
          </a:p>
        </p:txBody>
      </p:sp>
    </p:spTree>
    <p:extLst>
      <p:ext uri="{BB962C8B-B14F-4D97-AF65-F5344CB8AC3E}">
        <p14:creationId xmlns:p14="http://schemas.microsoft.com/office/powerpoint/2010/main" val="205050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900EC5F1-80E0-7A45-A9F8-33FC90DAFC38}" type="datetimeFigureOut">
              <a:rPr lang="en-US" smtClean="0"/>
              <a:t>10/30/2025</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0ECD0405-AD16-1646-BCEE-B0764A8C431E}" type="slidenum">
              <a:rPr lang="en-US" smtClean="0"/>
              <a:t>‹#›</a:t>
            </a:fld>
            <a:endParaRPr lang="en-US"/>
          </a:p>
        </p:txBody>
      </p:sp>
    </p:spTree>
    <p:extLst>
      <p:ext uri="{BB962C8B-B14F-4D97-AF65-F5344CB8AC3E}">
        <p14:creationId xmlns:p14="http://schemas.microsoft.com/office/powerpoint/2010/main" val="112256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EC5F1-80E0-7A45-A9F8-33FC90DAFC38}"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26972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EC5F1-80E0-7A45-A9F8-33FC90DAFC38}"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208741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EC5F1-80E0-7A45-A9F8-33FC90DAFC38}"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373029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0EC5F1-80E0-7A45-A9F8-33FC90DAFC38}"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404710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0EC5F1-80E0-7A45-A9F8-33FC90DAFC38}"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215047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0EC5F1-80E0-7A45-A9F8-33FC90DAFC38}" type="datetimeFigureOut">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286180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0EC5F1-80E0-7A45-A9F8-33FC90DAFC38}" type="datetimeFigureOut">
              <a:rPr lang="en-US" smtClean="0"/>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423720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EC5F1-80E0-7A45-A9F8-33FC90DAFC38}" type="datetimeFigureOut">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361057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900EC5F1-80E0-7A45-A9F8-33FC90DAFC38}"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ECD0405-AD16-1646-BCEE-B0764A8C431E}" type="slidenum">
              <a:rPr lang="en-US" smtClean="0"/>
              <a:t>‹#›</a:t>
            </a:fld>
            <a:endParaRPr lang="en-US"/>
          </a:p>
        </p:txBody>
      </p:sp>
    </p:spTree>
    <p:extLst>
      <p:ext uri="{BB962C8B-B14F-4D97-AF65-F5344CB8AC3E}">
        <p14:creationId xmlns:p14="http://schemas.microsoft.com/office/powerpoint/2010/main" val="23381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900EC5F1-80E0-7A45-A9F8-33FC90DAFC38}" type="datetimeFigureOut">
              <a:rPr lang="en-US" smtClean="0"/>
              <a:t>10/30/2025</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ECD0405-AD16-1646-BCEE-B0764A8C431E}" type="slidenum">
              <a:rPr lang="en-US" smtClean="0"/>
              <a:t>‹#›</a:t>
            </a:fld>
            <a:endParaRPr lang="en-US"/>
          </a:p>
        </p:txBody>
      </p:sp>
    </p:spTree>
    <p:extLst>
      <p:ext uri="{BB962C8B-B14F-4D97-AF65-F5344CB8AC3E}">
        <p14:creationId xmlns:p14="http://schemas.microsoft.com/office/powerpoint/2010/main" val="390157458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00EC5F1-80E0-7A45-A9F8-33FC90DAFC38}" type="datetimeFigureOut">
              <a:rPr lang="en-US" smtClean="0"/>
              <a:t>10/30/2025</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0ECD0405-AD16-1646-BCEE-B0764A8C431E}" type="slidenum">
              <a:rPr lang="en-US" smtClean="0"/>
              <a:t>‹#›</a:t>
            </a:fld>
            <a:endParaRPr lang="en-US"/>
          </a:p>
        </p:txBody>
      </p:sp>
    </p:spTree>
    <p:extLst>
      <p:ext uri="{BB962C8B-B14F-4D97-AF65-F5344CB8AC3E}">
        <p14:creationId xmlns:p14="http://schemas.microsoft.com/office/powerpoint/2010/main" val="7654106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nj.gov/labor/myleavebenefits/labor/myleavebenefits/worker/resources/keepingnjsafe.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nj.gov/labor/myunemployment/" TargetMode="External"/><Relationship Id="rId4" Type="http://schemas.openxmlformats.org/officeDocument/2006/relationships/hyperlink" Target="myleavebenefits.nj.gov/unemploy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myleavebenefits.nj.gov/labor/myleavebenefits/worker/application/index.shtml" TargetMode="External"/><Relationship Id="rId5" Type="http://schemas.openxmlformats.org/officeDocument/2006/relationships/hyperlink" Target="https://identity.dol.state.nj.us/amserver/UI/Login?module=LWD&amp;goto=https://lwd.state.nj.us:443/tdi/TDIIntroduction.aspx" TargetMode="External"/><Relationship Id="rId4" Type="http://schemas.openxmlformats.org/officeDocument/2006/relationships/hyperlink" Target="https://www.nj.gov/labor/myleavebenefits/worker/resources/applicationvideos.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nj.gov/labor/myleavebenefits/worker/resources/claims-status.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myleavebenefits.nj.gov/paymen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myleavebenefits.nj.gov/paymen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njdol.prod.simpligov.com/prod/portal/ShowWorkFlow/AnonymousEmbed/70aee173-1831-4223-baa5-891c20e10b3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www.myleavebenefits.nj.gov/worker/resources/jobprotection.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njcivilright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27071C-90C2-E445-A8A0-CCD5B35AD6AF}"/>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B79CDD2-35FD-844A-92A2-5D2C48A24E16}"/>
              </a:ext>
            </a:extLst>
          </p:cNvPr>
          <p:cNvSpPr txBox="1"/>
          <p:nvPr/>
        </p:nvSpPr>
        <p:spPr>
          <a:xfrm>
            <a:off x="2369677" y="3972197"/>
            <a:ext cx="6486765" cy="2627185"/>
          </a:xfrm>
          <a:prstGeom prst="rect">
            <a:avLst/>
          </a:prstGeom>
          <a:noFill/>
        </p:spPr>
        <p:txBody>
          <a:bodyPr wrap="square" lIns="0" tIns="0" rIns="0" bIns="0" rtlCol="0" anchor="t">
            <a:noAutofit/>
          </a:bodyPr>
          <a:lstStyle/>
          <a:p>
            <a:r>
              <a:rPr lang="en-US" sz="3600" dirty="0">
                <a:solidFill>
                  <a:srgbClr val="161F48"/>
                </a:solidFill>
                <a:latin typeface="Roboto" panose="02000000000000000000" pitchFamily="2" charset="0"/>
                <a:ea typeface="Roboto" panose="02000000000000000000" pitchFamily="2" charset="0"/>
              </a:rPr>
              <a:t>NEW JERSEY</a:t>
            </a:r>
            <a:r>
              <a:rPr lang="en-US" sz="3600" b="1" dirty="0">
                <a:solidFill>
                  <a:srgbClr val="161F48"/>
                </a:solidFill>
                <a:latin typeface="Roboto Black" panose="02000000000000000000" pitchFamily="2" charset="0"/>
                <a:ea typeface="Roboto Black" panose="02000000000000000000" pitchFamily="2" charset="0"/>
              </a:rPr>
              <a:t> </a:t>
            </a:r>
          </a:p>
          <a:p>
            <a:r>
              <a:rPr lang="en-US" sz="3600" b="1" dirty="0">
                <a:solidFill>
                  <a:srgbClr val="F36E4E"/>
                </a:solidFill>
                <a:latin typeface="Roboto Black"/>
                <a:ea typeface="Roboto Black"/>
                <a:cs typeface="Roboto Black"/>
              </a:rPr>
              <a:t>PAID FAMILY &amp; MEDICAL LEAVE </a:t>
            </a:r>
            <a:endParaRPr lang="en-US" sz="3600" dirty="0">
              <a:solidFill>
                <a:srgbClr val="F36E4E"/>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133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469787"/>
            <a:ext cx="8628017" cy="679270"/>
          </a:xfrm>
          <a:prstGeom prst="rect">
            <a:avLst/>
          </a:prstGeom>
          <a:noFill/>
        </p:spPr>
        <p:txBody>
          <a:bodyPr wrap="square" lIns="0" tIns="0" rIns="0" bIns="0" rtlCol="0">
            <a:noAutofit/>
          </a:bodyPr>
          <a:lstStyle/>
          <a:p>
            <a:r>
              <a:rPr lang="en-US" sz="3600" b="1" dirty="0">
                <a:solidFill>
                  <a:schemeClr val="bg1"/>
                </a:solidFill>
                <a:latin typeface="Roboto Black" panose="02000000000000000000" pitchFamily="2" charset="0"/>
                <a:ea typeface="Roboto Black" panose="02000000000000000000" pitchFamily="2" charset="0"/>
              </a:rPr>
              <a:t>HOW ARE THE PROGRAMS FUNDED?</a:t>
            </a:r>
          </a:p>
        </p:txBody>
      </p:sp>
      <p:sp>
        <p:nvSpPr>
          <p:cNvPr id="7" name="TextBox 6">
            <a:extLst>
              <a:ext uri="{FF2B5EF4-FFF2-40B4-BE49-F238E27FC236}">
                <a16:creationId xmlns:a16="http://schemas.microsoft.com/office/drawing/2014/main" id="{04E0C7B0-3EDA-FF47-9E7F-C7A4CD44C195}"/>
              </a:ext>
            </a:extLst>
          </p:cNvPr>
          <p:cNvSpPr txBox="1"/>
          <p:nvPr/>
        </p:nvSpPr>
        <p:spPr>
          <a:xfrm>
            <a:off x="443294" y="1735847"/>
            <a:ext cx="8257411" cy="4072661"/>
          </a:xfrm>
          <a:prstGeom prst="rect">
            <a:avLst/>
          </a:prstGeom>
          <a:noFill/>
        </p:spPr>
        <p:txBody>
          <a:bodyPr wrap="square" lIns="0" tIns="0" rIns="0" bIns="0" rtlCol="0" anchor="t">
            <a:noAutofit/>
          </a:bodyPr>
          <a:lstStyle/>
          <a:p>
            <a:pPr>
              <a:lnSpc>
                <a:spcPct val="95000"/>
              </a:lnSpc>
            </a:pPr>
            <a:r>
              <a:rPr lang="en-US" sz="2200" dirty="0">
                <a:solidFill>
                  <a:srgbClr val="F36E4E"/>
                </a:solidFill>
                <a:latin typeface="Roboto Medium" panose="02000000000000000000" pitchFamily="2" charset="0"/>
                <a:ea typeface="Roboto Medium" panose="02000000000000000000" pitchFamily="2" charset="0"/>
                <a:cs typeface="+mn-lt"/>
              </a:rPr>
              <a:t>Temporary Disability Insurance:</a:t>
            </a:r>
            <a:r>
              <a:rPr lang="en-US" sz="2200" dirty="0">
                <a:latin typeface="Roboto Medium" panose="02000000000000000000" pitchFamily="2" charset="0"/>
                <a:ea typeface="Roboto Medium" panose="02000000000000000000" pitchFamily="2" charset="0"/>
                <a:cs typeface="+mn-lt"/>
              </a:rPr>
              <a:t> </a:t>
            </a:r>
            <a:r>
              <a:rPr lang="en-US" sz="2200" dirty="0">
                <a:latin typeface="Roboto Medium"/>
                <a:ea typeface="Roboto Medium"/>
              </a:rPr>
              <a:t>both employers and employees contribute to the cost of the program. Workers contribute through deductions taken out of their paychecks.</a:t>
            </a:r>
            <a:endParaRPr lang="en-US" dirty="0"/>
          </a:p>
          <a:p>
            <a:pPr>
              <a:lnSpc>
                <a:spcPct val="95000"/>
              </a:lnSpc>
            </a:pPr>
            <a:endParaRPr lang="en-US" sz="2200" dirty="0">
              <a:solidFill>
                <a:srgbClr val="161F48"/>
              </a:solidFill>
              <a:latin typeface="Roboto Medium" panose="020B0604020202020204" charset="0"/>
              <a:ea typeface="Roboto Medium" panose="020B0604020202020204" charset="0"/>
            </a:endParaRPr>
          </a:p>
          <a:p>
            <a:pPr>
              <a:lnSpc>
                <a:spcPct val="95000"/>
              </a:lnSpc>
            </a:pPr>
            <a:r>
              <a:rPr lang="en-US" sz="2200" dirty="0">
                <a:solidFill>
                  <a:srgbClr val="F36E4E"/>
                </a:solidFill>
                <a:latin typeface="Roboto Medium"/>
                <a:ea typeface="Roboto Medium"/>
              </a:rPr>
              <a:t>Family Leave Insurance: </a:t>
            </a:r>
            <a:r>
              <a:rPr lang="en-US" sz="2200" dirty="0">
                <a:latin typeface="Roboto Medium"/>
                <a:ea typeface="Roboto Medium"/>
              </a:rPr>
              <a:t>program is financed 100% by worker payroll deductions. Employers do not contribute to the program.</a:t>
            </a:r>
          </a:p>
          <a:p>
            <a:pPr>
              <a:lnSpc>
                <a:spcPct val="95000"/>
              </a:lnSpc>
            </a:pPr>
            <a:endParaRPr lang="en-US" sz="2000" dirty="0">
              <a:solidFill>
                <a:srgbClr val="161F48"/>
              </a:solidFill>
              <a:latin typeface="Roboto Medium" panose="020B0604020202020204" charset="0"/>
              <a:ea typeface="Roboto Medium" panose="020B0604020202020204" charset="0"/>
            </a:endParaRPr>
          </a:p>
          <a:p>
            <a:pPr>
              <a:lnSpc>
                <a:spcPct val="95000"/>
              </a:lnSpc>
            </a:pPr>
            <a:endParaRPr lang="en-US" sz="2000" dirty="0">
              <a:solidFill>
                <a:srgbClr val="161F48"/>
              </a:solidFill>
              <a:latin typeface="Roboto Medium" panose="02000000000000000000" pitchFamily="2" charset="0"/>
              <a:ea typeface="Roboto Medium" panose="02000000000000000000" pitchFamily="2" charset="0"/>
            </a:endParaRPr>
          </a:p>
          <a:p>
            <a:pPr marL="233045" indent="-233045">
              <a:lnSpc>
                <a:spcPct val="95000"/>
              </a:lnSpc>
              <a:spcAft>
                <a:spcPts val="600"/>
              </a:spcAft>
            </a:pPr>
            <a:endParaRPr lang="en-US" sz="2000" dirty="0">
              <a:solidFill>
                <a:srgbClr val="161F48"/>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4942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202474" y="499155"/>
            <a:ext cx="9144000" cy="1029021"/>
          </a:xfrm>
          <a:prstGeom prst="rect">
            <a:avLst/>
          </a:prstGeom>
          <a:noFill/>
        </p:spPr>
        <p:txBody>
          <a:bodyPr wrap="square" lIns="0" tIns="0" rIns="0" bIns="0" rtlCol="0" anchor="t">
            <a:noAutofit/>
          </a:bodyPr>
          <a:lstStyle/>
          <a:p>
            <a:r>
              <a:rPr lang="en-US" sz="3200" b="1" dirty="0">
                <a:solidFill>
                  <a:srgbClr val="161F48"/>
                </a:solidFill>
                <a:latin typeface="Roboto Black"/>
                <a:ea typeface="Roboto Black"/>
              </a:rPr>
              <a:t>EMPLOYER REQUIREMENTS</a:t>
            </a:r>
            <a:endParaRPr lang="en-US" sz="3200" b="1" dirty="0">
              <a:solidFill>
                <a:srgbClr val="161F48"/>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345809"/>
            <a:ext cx="8250458" cy="1736662"/>
          </a:xfrm>
          <a:prstGeom prst="rect">
            <a:avLst/>
          </a:prstGeom>
          <a:noFill/>
        </p:spPr>
        <p:txBody>
          <a:bodyPr wrap="square" lIns="0" tIns="0" rIns="0" bIns="0" rtlCol="0" anchor="t">
            <a:noAutofit/>
          </a:bodyPr>
          <a:lstStyle/>
          <a:p>
            <a:pPr marL="342900" indent="-342900" fontAlgn="base">
              <a:spcAft>
                <a:spcPts val="600"/>
              </a:spcAft>
              <a:buClr>
                <a:srgbClr val="F36E4E"/>
              </a:buClr>
              <a:buFont typeface="Arial" panose="020B0604020202020204" pitchFamily="34" charset="0"/>
              <a:buChar char="•"/>
            </a:pPr>
            <a:r>
              <a:rPr lang="en-US" dirty="0">
                <a:latin typeface="Roboto Medium"/>
                <a:ea typeface="Roboto Medium"/>
                <a:cs typeface="Roboto Medium"/>
              </a:rPr>
              <a:t>Display TDI and FLI posters in a workplace location clearly visible to employees.</a:t>
            </a:r>
          </a:p>
          <a:p>
            <a:pPr marL="342900" indent="-342900" fontAlgn="base">
              <a:spcAft>
                <a:spcPts val="600"/>
              </a:spcAft>
              <a:buClr>
                <a:srgbClr val="F36E4E"/>
              </a:buClr>
              <a:buFont typeface="Arial" panose="020B0604020202020204" pitchFamily="34" charset="0"/>
              <a:buChar char="•"/>
            </a:pPr>
            <a:r>
              <a:rPr lang="en-US" dirty="0">
                <a:latin typeface="Roboto Medium"/>
                <a:ea typeface="Roboto Medium"/>
                <a:cs typeface="Roboto Medium"/>
              </a:rPr>
              <a:t>Provide written notice of TDI and FLI when an employee is hired, requests information, or notifies an employer of their need for leave.</a:t>
            </a:r>
          </a:p>
          <a:p>
            <a:pPr marL="342900" indent="-342900" fontAlgn="base">
              <a:spcAft>
                <a:spcPts val="600"/>
              </a:spcAft>
              <a:buClr>
                <a:srgbClr val="F36E4E"/>
              </a:buClr>
              <a:buFont typeface="Arial" panose="020B0604020202020204" pitchFamily="34" charset="0"/>
              <a:buChar char="•"/>
            </a:pPr>
            <a:r>
              <a:rPr lang="en-US" dirty="0">
                <a:latin typeface="Roboto Medium"/>
                <a:ea typeface="Roboto Medium"/>
                <a:cs typeface="Roboto Medium"/>
              </a:rPr>
              <a:t>Report employee’s quarterly earnings to the State.</a:t>
            </a:r>
          </a:p>
          <a:p>
            <a:pPr marL="342900" indent="-342900" fontAlgn="base">
              <a:spcAft>
                <a:spcPts val="600"/>
              </a:spcAft>
              <a:buClr>
                <a:srgbClr val="F36E4E"/>
              </a:buClr>
              <a:buFont typeface="Arial" panose="020B0604020202020204" pitchFamily="34" charset="0"/>
              <a:buChar char="•"/>
            </a:pPr>
            <a:endParaRPr lang="en-US" dirty="0">
              <a:latin typeface="Roboto Medium" panose="020B0604020202020204" charset="0"/>
              <a:ea typeface="Roboto Medium" panose="020B0604020202020204" charset="0"/>
            </a:endParaRPr>
          </a:p>
          <a:p>
            <a:pPr fontAlgn="base">
              <a:spcAft>
                <a:spcPts val="600"/>
              </a:spcAft>
              <a:buClr>
                <a:srgbClr val="F36E4E"/>
              </a:buClr>
            </a:pPr>
            <a:r>
              <a:rPr lang="en-US" dirty="0">
                <a:latin typeface="Roboto Medium"/>
                <a:ea typeface="Roboto Medium"/>
                <a:cs typeface="Roboto Medium"/>
              </a:rPr>
              <a:t>We advise that employers keep track of notifications that an employee is receiving benefits, check for accuracy, and report discrepancies or incorrect payments.</a:t>
            </a:r>
          </a:p>
          <a:p>
            <a:pPr fontAlgn="base">
              <a:spcAft>
                <a:spcPts val="600"/>
              </a:spcAft>
              <a:buClr>
                <a:srgbClr val="F36E4E"/>
              </a:buClr>
            </a:pPr>
            <a:endParaRPr lang="en-US" dirty="0">
              <a:latin typeface="Roboto Medium"/>
              <a:ea typeface="Roboto Medium"/>
              <a:cs typeface="Roboto Medium"/>
            </a:endParaRPr>
          </a:p>
          <a:p>
            <a:pPr fontAlgn="base">
              <a:spcAft>
                <a:spcPts val="600"/>
              </a:spcAft>
              <a:buClr>
                <a:srgbClr val="F36E4E"/>
              </a:buClr>
            </a:pPr>
            <a:r>
              <a:rPr lang="en-US" dirty="0">
                <a:latin typeface="Roboto Medium"/>
                <a:ea typeface="Roboto Medium"/>
                <a:cs typeface="Roboto Medium"/>
              </a:rPr>
              <a:t>The employer doesn’t play a role in the employee’s application.</a:t>
            </a:r>
          </a:p>
          <a:p>
            <a:endParaRPr lang="en-US" dirty="0">
              <a:solidFill>
                <a:srgbClr val="161F48"/>
              </a:solidFill>
              <a:latin typeface="Roboto Medium" panose="02000000000000000000" pitchFamily="2" charset="0"/>
              <a:ea typeface="Roboto Medium" panose="02000000000000000000" pitchFamily="2" charset="0"/>
              <a:cs typeface="Roboto Medium" panose="02000000000000000000" pitchFamily="2" charset="0"/>
            </a:endParaRPr>
          </a:p>
          <a:p>
            <a:endParaRPr lang="en-US" dirty="0">
              <a:solidFill>
                <a:srgbClr val="161F48"/>
              </a:solidFill>
              <a:latin typeface="Roboto Medium" panose="02000000000000000000" pitchFamily="2" charset="0"/>
              <a:ea typeface="Roboto Medium" panose="02000000000000000000" pitchFamily="2" charset="0"/>
            </a:endParaRPr>
          </a:p>
          <a:p>
            <a:endParaRPr lang="en-US"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721507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71660" y="505504"/>
            <a:ext cx="8800679" cy="900510"/>
          </a:xfrm>
          <a:prstGeom prst="rect">
            <a:avLst/>
          </a:prstGeom>
          <a:noFill/>
        </p:spPr>
        <p:txBody>
          <a:bodyPr wrap="square" lIns="0" tIns="0" rIns="0" bIns="0" rtlCol="0" anchor="t">
            <a:noAutofit/>
          </a:bodyPr>
          <a:lstStyle/>
          <a:p>
            <a:r>
              <a:rPr lang="en-US" sz="3200" b="1" dirty="0">
                <a:solidFill>
                  <a:srgbClr val="161F48"/>
                </a:solidFill>
                <a:latin typeface="Roboto Black"/>
                <a:ea typeface="Roboto Black"/>
              </a:rPr>
              <a:t>HOW EMPLOYERS CAN HELP</a:t>
            </a: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345808"/>
            <a:ext cx="8250458" cy="1736662"/>
          </a:xfrm>
          <a:prstGeom prst="rect">
            <a:avLst/>
          </a:prstGeom>
          <a:noFill/>
        </p:spPr>
        <p:txBody>
          <a:bodyPr wrap="square" lIns="0" tIns="0" rIns="0" bIns="0" rtlCol="0" anchor="t">
            <a:noAutofit/>
          </a:bodyPr>
          <a:lstStyle/>
          <a:p>
            <a:pPr marL="342900" indent="-342900" fontAlgn="base">
              <a:spcAft>
                <a:spcPts val="600"/>
              </a:spcAft>
              <a:buClr>
                <a:srgbClr val="F36E4E"/>
              </a:buClr>
              <a:buFont typeface="Arial" panose="020B0604020202020204" pitchFamily="34" charset="0"/>
              <a:buChar char="•"/>
            </a:pPr>
            <a:r>
              <a:rPr lang="en-US" sz="2200" dirty="0">
                <a:latin typeface="Roboto Medium"/>
                <a:ea typeface="Roboto Medium"/>
                <a:cs typeface="Roboto Medium"/>
              </a:rPr>
              <a:t>Keep employees informed – use our toolkit and share resources: </a:t>
            </a:r>
            <a:r>
              <a:rPr lang="en-US" sz="2200" b="1" dirty="0">
                <a:solidFill>
                  <a:srgbClr val="2D98AF"/>
                </a:solidFill>
                <a:latin typeface="Roboto"/>
                <a:ea typeface="Roboto"/>
                <a:cs typeface="Roboto"/>
              </a:rPr>
              <a:t>myleavebenefits.nj.gov/</a:t>
            </a:r>
            <a:r>
              <a:rPr lang="en-US" sz="2200" b="1" dirty="0" err="1">
                <a:solidFill>
                  <a:srgbClr val="2D98AF"/>
                </a:solidFill>
                <a:latin typeface="Roboto"/>
                <a:ea typeface="Roboto"/>
                <a:cs typeface="Roboto"/>
              </a:rPr>
              <a:t>employerkit</a:t>
            </a:r>
            <a:endParaRPr lang="en-US" sz="2200" b="1" dirty="0">
              <a:solidFill>
                <a:srgbClr val="2D98AF"/>
              </a:solidFill>
              <a:latin typeface="Roboto"/>
              <a:ea typeface="Roboto"/>
              <a:cs typeface="Roboto"/>
            </a:endParaRPr>
          </a:p>
          <a:p>
            <a:pPr marL="342900" indent="-342900" fontAlgn="base">
              <a:spcAft>
                <a:spcPts val="600"/>
              </a:spcAft>
              <a:buClr>
                <a:srgbClr val="F36E4E"/>
              </a:buClr>
              <a:buFont typeface="Arial" panose="020B0604020202020204" pitchFamily="34" charset="0"/>
              <a:buChar char="•"/>
            </a:pPr>
            <a:r>
              <a:rPr lang="en-US" sz="2200" dirty="0">
                <a:latin typeface="Roboto Medium"/>
                <a:ea typeface="Roboto Medium"/>
                <a:cs typeface="Roboto Medium"/>
              </a:rPr>
              <a:t>Assist employees with their application - but it is employee's responsibility to submit a complete application</a:t>
            </a:r>
          </a:p>
          <a:p>
            <a:pPr marL="342900" indent="-342900" fontAlgn="base">
              <a:spcAft>
                <a:spcPts val="600"/>
              </a:spcAft>
              <a:buClr>
                <a:srgbClr val="F36E4E"/>
              </a:buClr>
              <a:buFont typeface="Arial" panose="020B0604020202020204" pitchFamily="34" charset="0"/>
              <a:buChar char="•"/>
            </a:pPr>
            <a:r>
              <a:rPr lang="en-US" sz="2200" dirty="0">
                <a:latin typeface="Roboto Medium"/>
                <a:ea typeface="Roboto Medium"/>
                <a:cs typeface="Roboto Medium"/>
              </a:rPr>
              <a:t>Direct employees to </a:t>
            </a:r>
            <a:r>
              <a:rPr lang="en-US" sz="2200" b="1" dirty="0">
                <a:solidFill>
                  <a:srgbClr val="2D98AF"/>
                </a:solidFill>
                <a:latin typeface="Roboto"/>
                <a:ea typeface="Roboto"/>
                <a:cs typeface="Roboto"/>
              </a:rPr>
              <a:t>myleavebenefits.nj.gov </a:t>
            </a:r>
            <a:r>
              <a:rPr lang="en-US" sz="2200" dirty="0">
                <a:latin typeface="Roboto Medium"/>
                <a:ea typeface="Roboto Medium"/>
                <a:cs typeface="Roboto Medium"/>
              </a:rPr>
              <a:t>to file a claim</a:t>
            </a:r>
          </a:p>
          <a:p>
            <a:pPr marL="342900" indent="-342900" fontAlgn="base">
              <a:spcAft>
                <a:spcPts val="600"/>
              </a:spcAft>
              <a:buClr>
                <a:srgbClr val="F36E4E"/>
              </a:buClr>
              <a:buFont typeface="Arial" panose="020B0604020202020204" pitchFamily="34" charset="0"/>
              <a:buChar char="•"/>
            </a:pPr>
            <a:r>
              <a:rPr lang="en-US" sz="2200" dirty="0">
                <a:latin typeface="Roboto Medium"/>
                <a:ea typeface="Roboto Medium"/>
                <a:cs typeface="Roboto Medium"/>
              </a:rPr>
              <a:t>Pay employees the difference between benefit rate and regular wages (employee would indicate this on their application)</a:t>
            </a:r>
          </a:p>
          <a:p>
            <a:pPr marL="342900" indent="-342900" fontAlgn="base">
              <a:spcAft>
                <a:spcPts val="600"/>
              </a:spcAft>
              <a:buClr>
                <a:srgbClr val="F36E4E"/>
              </a:buClr>
              <a:buFont typeface="Arial" panose="020B0604020202020204" pitchFamily="34" charset="0"/>
              <a:buChar char="•"/>
            </a:pPr>
            <a:r>
              <a:rPr lang="en-US" sz="2200" dirty="0">
                <a:latin typeface="Roboto Medium"/>
                <a:ea typeface="Roboto Medium"/>
                <a:cs typeface="Roboto Medium"/>
              </a:rPr>
              <a:t>Become familiar with and follow state and federal job protection laws</a:t>
            </a:r>
          </a:p>
        </p:txBody>
      </p:sp>
    </p:spTree>
    <p:extLst>
      <p:ext uri="{BB962C8B-B14F-4D97-AF65-F5344CB8AC3E}">
        <p14:creationId xmlns:p14="http://schemas.microsoft.com/office/powerpoint/2010/main" val="285871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340F7-26D0-FA4A-A533-C7BF07729759}"/>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1932927-710B-A043-B94C-EC39A2FBD022}"/>
              </a:ext>
            </a:extLst>
          </p:cNvPr>
          <p:cNvSpPr txBox="1"/>
          <p:nvPr/>
        </p:nvSpPr>
        <p:spPr>
          <a:xfrm>
            <a:off x="503054" y="707782"/>
            <a:ext cx="7274059" cy="1325880"/>
          </a:xfrm>
          <a:prstGeom prst="rect">
            <a:avLst/>
          </a:prstGeom>
          <a:noFill/>
        </p:spPr>
        <p:txBody>
          <a:bodyPr wrap="square" lIns="0" tIns="0" rIns="0" bIns="0" rtlCol="0">
            <a:noAutofit/>
          </a:bodyPr>
          <a:lstStyle/>
          <a:p>
            <a:pPr>
              <a:lnSpc>
                <a:spcPct val="85000"/>
              </a:lnSpc>
            </a:pPr>
            <a:r>
              <a:rPr lang="en-US" sz="3600" b="1" dirty="0">
                <a:solidFill>
                  <a:schemeClr val="bg1"/>
                </a:solidFill>
                <a:latin typeface="Roboto Black" panose="02000000000000000000" pitchFamily="2" charset="0"/>
                <a:ea typeface="Roboto Black" panose="02000000000000000000" pitchFamily="2" charset="0"/>
              </a:rPr>
              <a:t>QUALIFYING REASONS FOR NJ PAID FAMILY &amp; MEDICAL LEAVE</a:t>
            </a:r>
          </a:p>
        </p:txBody>
      </p:sp>
      <p:sp>
        <p:nvSpPr>
          <p:cNvPr id="6" name="TextBox 5">
            <a:extLst>
              <a:ext uri="{FF2B5EF4-FFF2-40B4-BE49-F238E27FC236}">
                <a16:creationId xmlns:a16="http://schemas.microsoft.com/office/drawing/2014/main" id="{1B16FEB1-314D-9640-B209-566E076E3C7E}"/>
              </a:ext>
            </a:extLst>
          </p:cNvPr>
          <p:cNvSpPr txBox="1"/>
          <p:nvPr/>
        </p:nvSpPr>
        <p:spPr>
          <a:xfrm>
            <a:off x="672735" y="2196878"/>
            <a:ext cx="7686651" cy="4265022"/>
          </a:xfrm>
          <a:prstGeom prst="rect">
            <a:avLst/>
          </a:prstGeom>
          <a:noFill/>
        </p:spPr>
        <p:txBody>
          <a:bodyPr wrap="square" lIns="0" tIns="0" rIns="0" bIns="0" rtlCol="0">
            <a:noAutofit/>
          </a:bodyPr>
          <a:lstStyle/>
          <a:p>
            <a:pPr fontAlgn="base">
              <a:buClr>
                <a:srgbClr val="F36E4E"/>
              </a:buClr>
            </a:pPr>
            <a:r>
              <a:rPr lang="en-US" sz="3600" dirty="0">
                <a:latin typeface="Roboto Medium" panose="020B0604020202020204" charset="0"/>
                <a:ea typeface="Roboto Medium" panose="020B0604020202020204" charset="0"/>
              </a:rPr>
              <a:t>Let’s review the scenarios for which employee may receive Temporary Disability or Family Leave benefits.</a:t>
            </a:r>
            <a:endParaRPr lang="en-US" sz="4400" dirty="0">
              <a:latin typeface="Roboto Medium" panose="020B0604020202020204" charset="0"/>
              <a:ea typeface="Roboto Medium" panose="020B0604020202020204" charset="0"/>
            </a:endParaRPr>
          </a:p>
        </p:txBody>
      </p:sp>
    </p:spTree>
    <p:extLst>
      <p:ext uri="{BB962C8B-B14F-4D97-AF65-F5344CB8AC3E}">
        <p14:creationId xmlns:p14="http://schemas.microsoft.com/office/powerpoint/2010/main" val="126290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444136" y="410916"/>
            <a:ext cx="6208333" cy="829491"/>
          </a:xfrm>
          <a:prstGeom prst="rect">
            <a:avLst/>
          </a:prstGeom>
          <a:noFill/>
        </p:spPr>
        <p:txBody>
          <a:bodyPr wrap="square" lIns="0" tIns="0" rIns="0" bIns="0" rtlCol="0">
            <a:noAutofit/>
          </a:bodyPr>
          <a:lstStyle/>
          <a:p>
            <a:r>
              <a:rPr lang="en-US" sz="2800" b="1" dirty="0">
                <a:solidFill>
                  <a:srgbClr val="2D98AF"/>
                </a:solidFill>
                <a:latin typeface="Roboto Black" panose="02000000000000000000" pitchFamily="2" charset="0"/>
                <a:ea typeface="Roboto Black" panose="02000000000000000000" pitchFamily="2" charset="0"/>
              </a:rPr>
              <a:t>CARING FOR THEMSELF: TEMPORARY DISABILITY INSURANCE</a:t>
            </a: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815737"/>
            <a:ext cx="8138160" cy="1443446"/>
          </a:xfrm>
          <a:prstGeom prst="rect">
            <a:avLst/>
          </a:prstGeom>
          <a:noFill/>
        </p:spPr>
        <p:txBody>
          <a:bodyPr wrap="square" lIns="0" tIns="0" rIns="0" bIns="0" rtlCol="0" anchor="t">
            <a:noAutofit/>
          </a:bodyPr>
          <a:lstStyle/>
          <a:p>
            <a:pPr marL="342900" indent="-342900">
              <a:lnSpc>
                <a:spcPct val="95000"/>
              </a:lnSpc>
              <a:spcAft>
                <a:spcPts val="1200"/>
              </a:spcAft>
              <a:buClr>
                <a:srgbClr val="F36E4E"/>
              </a:buClr>
              <a:buFont typeface="Arial" panose="020B0604020202020204" pitchFamily="34" charset="0"/>
              <a:buChar char="•"/>
            </a:pPr>
            <a:r>
              <a:rPr lang="en-US" sz="2400" dirty="0">
                <a:latin typeface="Roboto Medium"/>
                <a:ea typeface="Roboto Medium"/>
                <a:cs typeface="Roboto Medium"/>
              </a:rPr>
              <a:t>If an employee cannot work due to a physical or mental health condition, including pregnancy and child birth recovery</a:t>
            </a:r>
            <a:endParaRPr lang="en-US" dirty="0"/>
          </a:p>
          <a:p>
            <a:pPr marL="342900" indent="-342900">
              <a:lnSpc>
                <a:spcPct val="95000"/>
              </a:lnSpc>
              <a:spcAft>
                <a:spcPts val="1200"/>
              </a:spcAft>
              <a:buClr>
                <a:srgbClr val="F36E4E"/>
              </a:buClr>
              <a:buFont typeface="Arial" panose="020B0604020202020204" pitchFamily="34" charset="0"/>
              <a:buChar char="•"/>
            </a:pPr>
            <a:r>
              <a:rPr lang="en-US" sz="2400" dirty="0">
                <a:latin typeface="Roboto Medium"/>
                <a:ea typeface="Roboto Medium"/>
                <a:cs typeface="Roboto Medium"/>
              </a:rPr>
              <a:t>May receive up to 26 weeks of benefits, as certified by a medical professional</a:t>
            </a:r>
            <a:endParaRPr lang="en-US" sz="2400" b="1" dirty="0">
              <a:latin typeface="Roboto Medium"/>
              <a:ea typeface="Roboto Medium"/>
              <a:cs typeface="Roboto Medium"/>
            </a:endParaRPr>
          </a:p>
          <a:p>
            <a:pPr marL="233045" indent="-233045"/>
            <a:endParaRPr lang="en-US" sz="2400" dirty="0">
              <a:solidFill>
                <a:srgbClr val="F36E4E"/>
              </a:solidFill>
              <a:latin typeface="Roboto Medium" panose="02000000000000000000" pitchFamily="2" charset="0"/>
              <a:ea typeface="Roboto Medium" panose="02000000000000000000" pitchFamily="2" charset="0"/>
              <a:cs typeface="Roboto Medium" panose="02000000000000000000" pitchFamily="2" charset="0"/>
            </a:endParaRPr>
          </a:p>
          <a:p>
            <a:pPr marL="233045" indent="-233045"/>
            <a:endParaRPr lang="en-US" sz="2400" dirty="0">
              <a:solidFill>
                <a:srgbClr val="F36E4E"/>
              </a:solidFill>
              <a:latin typeface="Roboto Medium" panose="02000000000000000000" pitchFamily="2" charset="0"/>
              <a:ea typeface="Roboto Medium" panose="02000000000000000000" pitchFamily="2" charset="0"/>
              <a:cs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90125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444136" y="410916"/>
            <a:ext cx="6099277" cy="829491"/>
          </a:xfrm>
          <a:prstGeom prst="rect">
            <a:avLst/>
          </a:prstGeom>
          <a:noFill/>
        </p:spPr>
        <p:txBody>
          <a:bodyPr wrap="square" lIns="0" tIns="0" rIns="0" bIns="0" rtlCol="0">
            <a:noAutofit/>
          </a:bodyPr>
          <a:lstStyle/>
          <a:p>
            <a:r>
              <a:rPr lang="en-US" sz="2800" b="1" dirty="0">
                <a:solidFill>
                  <a:srgbClr val="2D98AF"/>
                </a:solidFill>
                <a:latin typeface="Roboto Black" panose="02000000000000000000" pitchFamily="2" charset="0"/>
                <a:ea typeface="Roboto Black" panose="02000000000000000000" pitchFamily="2" charset="0"/>
              </a:rPr>
              <a:t>CARING FOR A LOVED ONE: </a:t>
            </a:r>
          </a:p>
          <a:p>
            <a:r>
              <a:rPr lang="en-US" sz="2800" b="1" dirty="0">
                <a:solidFill>
                  <a:srgbClr val="2D98AF"/>
                </a:solidFill>
                <a:latin typeface="Roboto Black" panose="02000000000000000000" pitchFamily="2" charset="0"/>
                <a:ea typeface="Roboto Black" panose="02000000000000000000" pitchFamily="2" charset="0"/>
              </a:rPr>
              <a:t>FAMILY LEAVE INSURANCE​</a:t>
            </a: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815737"/>
            <a:ext cx="8138160" cy="1443446"/>
          </a:xfrm>
          <a:prstGeom prst="rect">
            <a:avLst/>
          </a:prstGeom>
          <a:noFill/>
        </p:spPr>
        <p:txBody>
          <a:bodyPr wrap="square" lIns="0" tIns="0" rIns="0" bIns="0" rtlCol="0" anchor="t">
            <a:noAutofit/>
          </a:bodyPr>
          <a:lstStyle/>
          <a:p>
            <a:pPr marL="233045" indent="-233045">
              <a:lnSpc>
                <a:spcPct val="95000"/>
              </a:lnSpc>
              <a:spcAft>
                <a:spcPts val="1200"/>
              </a:spcAft>
            </a:pPr>
            <a:r>
              <a:rPr lang="en-US" sz="2000" dirty="0">
                <a:latin typeface="Roboto Medium" panose="02000000000000000000" pitchFamily="2" charset="0"/>
                <a:ea typeface="Roboto Medium" panose="02000000000000000000" pitchFamily="2" charset="0"/>
              </a:rPr>
              <a:t>If an employee cannot work because they are:</a:t>
            </a:r>
            <a:endParaRPr lang="en-US" sz="2000" dirty="0">
              <a:latin typeface="Roboto Medium" panose="02000000000000000000" pitchFamily="2" charset="0"/>
              <a:ea typeface="Roboto Medium" panose="02000000000000000000" pitchFamily="2" charset="0"/>
              <a:cs typeface="Roboto Medium" panose="02000000000000000000" pitchFamily="2" charset="0"/>
            </a:endParaRPr>
          </a:p>
          <a:p>
            <a:pPr marL="342900" indent="-342900">
              <a:lnSpc>
                <a:spcPct val="95000"/>
              </a:lnSpc>
              <a:spcAft>
                <a:spcPts val="1200"/>
              </a:spcAft>
              <a:buClr>
                <a:srgbClr val="F36E4E"/>
              </a:buClr>
              <a:buFont typeface="Arial" panose="020B0604020202020204" pitchFamily="34" charset="0"/>
              <a:buChar char="•"/>
            </a:pPr>
            <a:r>
              <a:rPr lang="en-US" sz="2000" dirty="0">
                <a:latin typeface="Roboto Medium"/>
                <a:ea typeface="Roboto Medium"/>
                <a:cs typeface="Roboto Medium"/>
              </a:rPr>
              <a:t>Caring for a loved one with a physical or mental health condition</a:t>
            </a:r>
          </a:p>
          <a:p>
            <a:pPr marL="342900" indent="-342900">
              <a:lnSpc>
                <a:spcPct val="95000"/>
              </a:lnSpc>
              <a:spcAft>
                <a:spcPts val="1200"/>
              </a:spcAft>
              <a:buClr>
                <a:srgbClr val="F36E4E"/>
              </a:buClr>
              <a:buFont typeface="Arial" panose="020B0604020202020204" pitchFamily="34" charset="0"/>
              <a:buChar char="•"/>
            </a:pPr>
            <a:r>
              <a:rPr lang="en-US" sz="2000" dirty="0">
                <a:latin typeface="Roboto Medium"/>
                <a:ea typeface="Roboto Medium"/>
                <a:cs typeface="Roboto Medium"/>
              </a:rPr>
              <a:t>Caring for a loved one who is coping with domestic or sexual violence</a:t>
            </a:r>
          </a:p>
          <a:p>
            <a:pPr>
              <a:lnSpc>
                <a:spcPct val="95000"/>
              </a:lnSpc>
              <a:spcAft>
                <a:spcPts val="1200"/>
              </a:spcAft>
              <a:buClr>
                <a:srgbClr val="F36E4E"/>
              </a:buClr>
            </a:pPr>
            <a:endParaRPr lang="en-US" sz="2000" dirty="0">
              <a:latin typeface="Roboto Medium"/>
              <a:ea typeface="Roboto Medium"/>
              <a:cs typeface="Roboto Medium"/>
            </a:endParaRPr>
          </a:p>
          <a:p>
            <a:pPr>
              <a:lnSpc>
                <a:spcPct val="95000"/>
              </a:lnSpc>
              <a:spcAft>
                <a:spcPts val="1200"/>
              </a:spcAft>
              <a:buClr>
                <a:srgbClr val="F36E4E"/>
              </a:buClr>
            </a:pPr>
            <a:r>
              <a:rPr lang="en-US" sz="2000" dirty="0">
                <a:latin typeface="Roboto Medium"/>
                <a:ea typeface="Roboto Medium"/>
                <a:cs typeface="Roboto Medium"/>
              </a:rPr>
              <a:t>You can care for a loved one regardless off their immigration status. </a:t>
            </a:r>
          </a:p>
          <a:p>
            <a:pPr fontAlgn="base"/>
            <a:endParaRPr lang="en-US" sz="2000" dirty="0">
              <a:latin typeface="Roboto Medium" panose="02000000000000000000" pitchFamily="2" charset="0"/>
              <a:ea typeface="Roboto Medium" panose="02000000000000000000" pitchFamily="2" charset="0"/>
            </a:endParaRPr>
          </a:p>
          <a:p>
            <a:pPr fontAlgn="base"/>
            <a:r>
              <a:rPr lang="en-US" sz="2000" dirty="0">
                <a:latin typeface="Roboto Medium" panose="02000000000000000000" pitchFamily="2" charset="0"/>
                <a:ea typeface="Roboto Medium" panose="02000000000000000000" pitchFamily="2" charset="0"/>
              </a:rPr>
              <a:t>Duration:</a:t>
            </a:r>
          </a:p>
          <a:p>
            <a:pPr marL="342900" indent="-342900" fontAlgn="base">
              <a:buClr>
                <a:srgbClr val="F36E4E"/>
              </a:buClr>
              <a:buFont typeface="Arial" panose="020B0604020202020204" pitchFamily="34" charset="0"/>
              <a:buChar char="•"/>
            </a:pPr>
            <a:r>
              <a:rPr lang="en-US" sz="2000" dirty="0">
                <a:latin typeface="Roboto Medium" panose="02000000000000000000" pitchFamily="2" charset="0"/>
                <a:ea typeface="Roboto Medium" panose="02000000000000000000" pitchFamily="2" charset="0"/>
              </a:rPr>
              <a:t>Up to 12 weeks of benefits if taken consecutively </a:t>
            </a:r>
          </a:p>
          <a:p>
            <a:pPr marL="342900" indent="-342900" fontAlgn="base">
              <a:buClr>
                <a:srgbClr val="F36E4E"/>
              </a:buClr>
              <a:buFont typeface="Arial" panose="020B0604020202020204" pitchFamily="34" charset="0"/>
              <a:buChar char="•"/>
            </a:pPr>
            <a:r>
              <a:rPr lang="en-US" sz="2000" dirty="0">
                <a:latin typeface="Roboto Medium" panose="02000000000000000000" pitchFamily="2" charset="0"/>
                <a:ea typeface="Roboto Medium" panose="02000000000000000000" pitchFamily="2" charset="0"/>
              </a:rPr>
              <a:t>56 days (8 weeks) of benefits if taken intermittently</a:t>
            </a:r>
          </a:p>
          <a:p>
            <a:pPr marL="233045" indent="-233045"/>
            <a:endParaRPr lang="en-US" sz="2000" dirty="0">
              <a:solidFill>
                <a:srgbClr val="F36E4E"/>
              </a:solidFill>
              <a:latin typeface="Roboto Medium" panose="02000000000000000000" pitchFamily="2" charset="0"/>
              <a:ea typeface="Roboto Medium" panose="02000000000000000000" pitchFamily="2" charset="0"/>
              <a:cs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cs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97653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377025" y="403819"/>
            <a:ext cx="8138159" cy="829491"/>
          </a:xfrm>
          <a:prstGeom prst="rect">
            <a:avLst/>
          </a:prstGeom>
          <a:noFill/>
        </p:spPr>
        <p:txBody>
          <a:bodyPr wrap="square" lIns="0" tIns="0" rIns="0" bIns="0" rtlCol="0">
            <a:noAutofit/>
          </a:bodyPr>
          <a:lstStyle/>
          <a:p>
            <a:r>
              <a:rPr lang="en-US" sz="3200" b="1" dirty="0">
                <a:solidFill>
                  <a:srgbClr val="2D98AF"/>
                </a:solidFill>
                <a:latin typeface="Roboto Black" panose="02000000000000000000" pitchFamily="2" charset="0"/>
                <a:ea typeface="Roboto Black" panose="02000000000000000000" pitchFamily="2" charset="0"/>
              </a:rPr>
              <a:t>CARING FOR A LOVED ONE: </a:t>
            </a:r>
          </a:p>
          <a:p>
            <a:r>
              <a:rPr lang="en-US" sz="3200" b="1" dirty="0">
                <a:solidFill>
                  <a:srgbClr val="2D98AF"/>
                </a:solidFill>
                <a:latin typeface="Roboto Black" panose="02000000000000000000" pitchFamily="2" charset="0"/>
                <a:ea typeface="Roboto Black" panose="02000000000000000000" pitchFamily="2" charset="0"/>
              </a:rPr>
              <a:t>FAMILY LEAVE INSURANCE (CONTINUED)</a:t>
            </a: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815737"/>
            <a:ext cx="8138160" cy="549958"/>
          </a:xfrm>
          <a:prstGeom prst="rect">
            <a:avLst/>
          </a:prstGeom>
          <a:noFill/>
        </p:spPr>
        <p:txBody>
          <a:bodyPr wrap="square" lIns="0" tIns="0" rIns="0" bIns="0" rtlCol="0">
            <a:noAutofit/>
          </a:bodyPr>
          <a:lstStyle/>
          <a:p>
            <a:pPr marL="233363" indent="-233363">
              <a:lnSpc>
                <a:spcPct val="95000"/>
              </a:lnSpc>
              <a:spcAft>
                <a:spcPts val="1200"/>
              </a:spcAft>
            </a:pPr>
            <a:r>
              <a:rPr lang="en-US" sz="2400">
                <a:solidFill>
                  <a:srgbClr val="000000"/>
                </a:solidFill>
                <a:latin typeface="Roboto Medium" panose="02000000000000000000" pitchFamily="2" charset="0"/>
                <a:ea typeface="Roboto Medium" panose="02000000000000000000" pitchFamily="2" charset="0"/>
              </a:rPr>
              <a:t>Who is a considered a “Family Member” in the law?</a:t>
            </a:r>
          </a:p>
          <a:p>
            <a:pPr marL="233363" indent="-233363"/>
            <a:endParaRPr lang="en-US" sz="2400">
              <a:solidFill>
                <a:srgbClr val="000000"/>
              </a:solidFill>
              <a:latin typeface="Roboto Medium" panose="02000000000000000000" pitchFamily="2" charset="0"/>
              <a:ea typeface="Roboto Medium" panose="02000000000000000000" pitchFamily="2" charset="0"/>
            </a:endParaRPr>
          </a:p>
          <a:p>
            <a:endParaRPr lang="en-US" sz="2400">
              <a:solidFill>
                <a:srgbClr val="000000"/>
              </a:solidFill>
              <a:latin typeface="Roboto Medium" panose="02000000000000000000" pitchFamily="2" charset="0"/>
              <a:ea typeface="Roboto Medium" panose="02000000000000000000" pitchFamily="2" charset="0"/>
            </a:endParaRPr>
          </a:p>
          <a:p>
            <a:endParaRPr lang="en-US" sz="2400">
              <a:solidFill>
                <a:srgbClr val="000000"/>
              </a:solidFill>
              <a:latin typeface="Roboto Medium" panose="02000000000000000000" pitchFamily="2" charset="0"/>
              <a:ea typeface="Roboto Medium" panose="02000000000000000000" pitchFamily="2" charset="0"/>
            </a:endParaRPr>
          </a:p>
          <a:p>
            <a:endParaRPr lang="en-US" sz="2400">
              <a:solidFill>
                <a:srgbClr val="000000"/>
              </a:solidFill>
              <a:latin typeface="Roboto Medium" panose="02000000000000000000" pitchFamily="2" charset="0"/>
              <a:ea typeface="Roboto Medium" panose="02000000000000000000" pitchFamily="2" charset="0"/>
            </a:endParaRPr>
          </a:p>
          <a:p>
            <a:endParaRPr lang="en-US" sz="2400">
              <a:solidFill>
                <a:srgbClr val="000000"/>
              </a:solidFill>
              <a:latin typeface="Roboto Medium" panose="02000000000000000000" pitchFamily="2" charset="0"/>
              <a:ea typeface="Roboto Medium" panose="02000000000000000000" pitchFamily="2" charset="0"/>
            </a:endParaRPr>
          </a:p>
          <a:p>
            <a:endParaRPr lang="en-US" sz="2400">
              <a:solidFill>
                <a:srgbClr val="000000"/>
              </a:solidFill>
              <a:latin typeface="Roboto Medium" panose="02000000000000000000" pitchFamily="2" charset="0"/>
              <a:ea typeface="Roboto Medium" panose="02000000000000000000" pitchFamily="2" charset="0"/>
            </a:endParaRPr>
          </a:p>
          <a:p>
            <a:endParaRPr lang="en-US" sz="2400">
              <a:solidFill>
                <a:srgbClr val="000000"/>
              </a:solidFill>
              <a:latin typeface="Roboto Medium" panose="02000000000000000000" pitchFamily="2" charset="0"/>
              <a:ea typeface="Roboto Medium" panose="02000000000000000000" pitchFamily="2" charset="0"/>
            </a:endParaRPr>
          </a:p>
        </p:txBody>
      </p:sp>
      <p:sp>
        <p:nvSpPr>
          <p:cNvPr id="2" name="TextBox 1">
            <a:extLst>
              <a:ext uri="{FF2B5EF4-FFF2-40B4-BE49-F238E27FC236}">
                <a16:creationId xmlns:a16="http://schemas.microsoft.com/office/drawing/2014/main" id="{16121F5B-A19E-EA49-945C-F06D77041078}"/>
              </a:ext>
            </a:extLst>
          </p:cNvPr>
          <p:cNvSpPr txBox="1"/>
          <p:nvPr/>
        </p:nvSpPr>
        <p:spPr>
          <a:xfrm>
            <a:off x="746260" y="2380945"/>
            <a:ext cx="8138160" cy="3600974"/>
          </a:xfrm>
          <a:prstGeom prst="rect">
            <a:avLst/>
          </a:prstGeom>
          <a:noFill/>
        </p:spPr>
        <p:txBody>
          <a:bodyPr wrap="square" lIns="0" tIns="0" rIns="0" bIns="0" numCol="3" rtlCol="0">
            <a:noAutofit/>
          </a:bodyPr>
          <a:lstStyle/>
          <a:p>
            <a:pPr marL="292100" indent="-285750">
              <a:lnSpc>
                <a:spcPct val="95000"/>
              </a:lnSpc>
              <a:spcAft>
                <a:spcPts val="1200"/>
              </a:spcAft>
              <a:buClr>
                <a:srgbClr val="F36E4E"/>
              </a:buClr>
              <a:buFont typeface="Arial" panose="020B0604020202020204" pitchFamily="34" charset="0"/>
              <a:buChar char="•"/>
            </a:pPr>
            <a:r>
              <a:rPr lang="en-US" dirty="0">
                <a:latin typeface="Roboto Medium" panose="02000000000000000000" pitchFamily="2" charset="0"/>
                <a:ea typeface="Roboto Medium" panose="02000000000000000000" pitchFamily="2" charset="0"/>
              </a:rPr>
              <a:t>Child (biological, adopted, foster, stepchild)</a:t>
            </a:r>
          </a:p>
          <a:p>
            <a:pPr marL="292100" indent="-285750">
              <a:lnSpc>
                <a:spcPct val="95000"/>
              </a:lnSpc>
              <a:spcAft>
                <a:spcPts val="1200"/>
              </a:spcAft>
              <a:buClr>
                <a:srgbClr val="F36E4E"/>
              </a:buClr>
              <a:buFont typeface="Arial" panose="020B0604020202020204" pitchFamily="34" charset="0"/>
              <a:buChar char="•"/>
            </a:pPr>
            <a:r>
              <a:rPr lang="en-US" dirty="0">
                <a:latin typeface="Roboto Medium" panose="02000000000000000000" pitchFamily="2" charset="0"/>
                <a:ea typeface="Roboto Medium" panose="02000000000000000000" pitchFamily="2" charset="0"/>
              </a:rPr>
              <a:t>Spouse (includes domestic partner and civil union partner)</a:t>
            </a:r>
          </a:p>
          <a:p>
            <a:pPr marL="292100" indent="-285750">
              <a:lnSpc>
                <a:spcPct val="95000"/>
              </a:lnSpc>
              <a:spcAft>
                <a:spcPts val="1200"/>
              </a:spcAft>
              <a:buClr>
                <a:srgbClr val="F36E4E"/>
              </a:buClr>
              <a:buFont typeface="Arial" panose="020B0604020202020204" pitchFamily="34" charset="0"/>
              <a:buChar char="•"/>
            </a:pPr>
            <a:r>
              <a:rPr lang="en-US" dirty="0">
                <a:latin typeface="Roboto Medium" panose="02000000000000000000" pitchFamily="2" charset="0"/>
                <a:ea typeface="Roboto Medium" panose="02000000000000000000" pitchFamily="2" charset="0"/>
              </a:rPr>
              <a:t>Parents </a:t>
            </a:r>
          </a:p>
          <a:p>
            <a:pPr marL="292100" indent="-285750">
              <a:lnSpc>
                <a:spcPct val="95000"/>
              </a:lnSpc>
              <a:spcAft>
                <a:spcPts val="1200"/>
              </a:spcAft>
              <a:buClr>
                <a:srgbClr val="F36E4E"/>
              </a:buClr>
              <a:buFont typeface="Arial" panose="020B0604020202020204" pitchFamily="34" charset="0"/>
              <a:buChar char="•"/>
            </a:pPr>
            <a:r>
              <a:rPr lang="en-US" dirty="0">
                <a:latin typeface="Roboto Medium" panose="02000000000000000000" pitchFamily="2" charset="0"/>
                <a:ea typeface="Roboto Medium" panose="02000000000000000000" pitchFamily="2" charset="0"/>
              </a:rPr>
              <a:t>Siblings</a:t>
            </a:r>
          </a:p>
          <a:p>
            <a:pPr marL="292100" indent="-285750">
              <a:lnSpc>
                <a:spcPct val="95000"/>
              </a:lnSpc>
              <a:spcAft>
                <a:spcPts val="1200"/>
              </a:spcAft>
              <a:buClr>
                <a:srgbClr val="F36E4E"/>
              </a:buClr>
              <a:buFont typeface="Arial" panose="020B0604020202020204" pitchFamily="34" charset="0"/>
              <a:buChar char="•"/>
            </a:pPr>
            <a:r>
              <a:rPr lang="en-US" dirty="0">
                <a:latin typeface="Roboto Medium" panose="02000000000000000000" pitchFamily="2" charset="0"/>
                <a:ea typeface="Roboto Medium" panose="02000000000000000000" pitchFamily="2" charset="0"/>
              </a:rPr>
              <a:t>Grandparents</a:t>
            </a:r>
          </a:p>
          <a:p>
            <a:pPr marL="292100" indent="-285750">
              <a:lnSpc>
                <a:spcPct val="95000"/>
              </a:lnSpc>
              <a:spcAft>
                <a:spcPts val="1200"/>
              </a:spcAft>
              <a:buClr>
                <a:srgbClr val="F36E4E"/>
              </a:buClr>
              <a:buFont typeface="Arial" panose="020B0604020202020204" pitchFamily="34" charset="0"/>
              <a:buChar char="•"/>
            </a:pPr>
            <a:r>
              <a:rPr lang="en-US" dirty="0">
                <a:latin typeface="Roboto Medium" panose="02000000000000000000" pitchFamily="2" charset="0"/>
                <a:ea typeface="Roboto Medium" panose="02000000000000000000" pitchFamily="2" charset="0"/>
              </a:rPr>
              <a:t>Grandchildren​</a:t>
            </a:r>
          </a:p>
          <a:p>
            <a:pPr marL="292100" indent="-285750">
              <a:lnSpc>
                <a:spcPct val="95000"/>
              </a:lnSpc>
              <a:spcAft>
                <a:spcPts val="1200"/>
              </a:spcAft>
              <a:buClr>
                <a:srgbClr val="F36E4E"/>
              </a:buClr>
              <a:buFont typeface="Arial" panose="020B0604020202020204" pitchFamily="34" charset="0"/>
              <a:buChar char="•"/>
            </a:pPr>
            <a:r>
              <a:rPr lang="en-US" dirty="0">
                <a:latin typeface="Roboto Medium" panose="02000000000000000000" pitchFamily="2" charset="0"/>
                <a:ea typeface="Roboto Medium" panose="02000000000000000000" pitchFamily="2" charset="0"/>
              </a:rPr>
              <a:t>In-laws</a:t>
            </a:r>
          </a:p>
          <a:p>
            <a:pPr marL="292100" indent="-285750">
              <a:lnSpc>
                <a:spcPct val="95000"/>
              </a:lnSpc>
              <a:spcAft>
                <a:spcPts val="1200"/>
              </a:spcAft>
              <a:buClr>
                <a:srgbClr val="F36E4E"/>
              </a:buClr>
              <a:buFont typeface="Arial" panose="020B0604020202020204" pitchFamily="34" charset="0"/>
              <a:buChar char="•"/>
            </a:pPr>
            <a:r>
              <a:rPr lang="en-US" dirty="0">
                <a:latin typeface="Roboto Medium" panose="02000000000000000000" pitchFamily="2" charset="0"/>
                <a:ea typeface="Roboto Medium" panose="02000000000000000000" pitchFamily="2" charset="0"/>
              </a:rPr>
              <a:t>Any blood-relation to the claimant</a:t>
            </a:r>
          </a:p>
          <a:p>
            <a:pPr marL="292100" indent="-285750">
              <a:lnSpc>
                <a:spcPct val="95000"/>
              </a:lnSpc>
              <a:spcAft>
                <a:spcPts val="1200"/>
              </a:spcAft>
              <a:buClr>
                <a:srgbClr val="F36E4E"/>
              </a:buClr>
              <a:buFont typeface="Arial" panose="020B0604020202020204" pitchFamily="34" charset="0"/>
              <a:buChar char="•"/>
            </a:pPr>
            <a:r>
              <a:rPr lang="en-US" dirty="0">
                <a:latin typeface="Roboto Medium" panose="02000000000000000000" pitchFamily="2" charset="0"/>
                <a:ea typeface="Roboto Medium" panose="02000000000000000000" pitchFamily="2" charset="0"/>
              </a:rPr>
              <a:t>Chosen family</a:t>
            </a:r>
          </a:p>
          <a:p>
            <a:pPr marL="292100" indent="-285750">
              <a:lnSpc>
                <a:spcPct val="95000"/>
              </a:lnSpc>
              <a:spcAft>
                <a:spcPts val="1200"/>
              </a:spcAft>
              <a:buClr>
                <a:srgbClr val="F36E4E"/>
              </a:buClr>
              <a:buFont typeface="Arial" panose="020B0604020202020204" pitchFamily="34" charset="0"/>
              <a:buChar char="•"/>
            </a:pPr>
            <a:r>
              <a:rPr lang="en-US" dirty="0">
                <a:latin typeface="Roboto Medium" panose="02000000000000000000" pitchFamily="2" charset="0"/>
                <a:ea typeface="Roboto Medium" panose="02000000000000000000" pitchFamily="2" charset="0"/>
              </a:rPr>
              <a:t>Any other individual with a close association equivalent of a family relationship</a:t>
            </a:r>
            <a:endParaRPr lang="en-US" dirty="0"/>
          </a:p>
        </p:txBody>
      </p:sp>
    </p:spTree>
    <p:extLst>
      <p:ext uri="{BB962C8B-B14F-4D97-AF65-F5344CB8AC3E}">
        <p14:creationId xmlns:p14="http://schemas.microsoft.com/office/powerpoint/2010/main" val="1910250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340F7-26D0-FA4A-A533-C7BF07729759}"/>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1932927-710B-A043-B94C-EC39A2FBD022}"/>
              </a:ext>
            </a:extLst>
          </p:cNvPr>
          <p:cNvSpPr txBox="1"/>
          <p:nvPr/>
        </p:nvSpPr>
        <p:spPr>
          <a:xfrm>
            <a:off x="503054" y="560297"/>
            <a:ext cx="7274059" cy="1325880"/>
          </a:xfrm>
          <a:prstGeom prst="rect">
            <a:avLst/>
          </a:prstGeom>
          <a:noFill/>
        </p:spPr>
        <p:txBody>
          <a:bodyPr wrap="square" lIns="0" tIns="0" rIns="0" bIns="0" rtlCol="0">
            <a:noAutofit/>
          </a:bodyPr>
          <a:lstStyle/>
          <a:p>
            <a:pPr>
              <a:lnSpc>
                <a:spcPct val="85000"/>
              </a:lnSpc>
            </a:pPr>
            <a:r>
              <a:rPr lang="en-US" sz="3200" b="1" dirty="0">
                <a:solidFill>
                  <a:schemeClr val="bg1"/>
                </a:solidFill>
                <a:latin typeface="Roboto Black" panose="02000000000000000000" pitchFamily="2" charset="0"/>
                <a:ea typeface="Roboto Black" panose="02000000000000000000" pitchFamily="2" charset="0"/>
              </a:rPr>
              <a:t>BENEFITS FOR NEW PARENTS: </a:t>
            </a:r>
          </a:p>
          <a:p>
            <a:pPr>
              <a:lnSpc>
                <a:spcPct val="85000"/>
              </a:lnSpc>
            </a:pPr>
            <a:r>
              <a:rPr lang="en-US" sz="3200" b="1" dirty="0">
                <a:solidFill>
                  <a:schemeClr val="bg1"/>
                </a:solidFill>
                <a:latin typeface="Roboto Black" panose="02000000000000000000" pitchFamily="2" charset="0"/>
                <a:ea typeface="Roboto Black" panose="02000000000000000000" pitchFamily="2" charset="0"/>
              </a:rPr>
              <a:t>TEMPORARY DISABILITY &amp; FAMILY LEAVE INSURANCE</a:t>
            </a:r>
          </a:p>
        </p:txBody>
      </p:sp>
      <p:sp>
        <p:nvSpPr>
          <p:cNvPr id="6" name="TextBox 5">
            <a:extLst>
              <a:ext uri="{FF2B5EF4-FFF2-40B4-BE49-F238E27FC236}">
                <a16:creationId xmlns:a16="http://schemas.microsoft.com/office/drawing/2014/main" id="{1B16FEB1-314D-9640-B209-566E076E3C7E}"/>
              </a:ext>
            </a:extLst>
          </p:cNvPr>
          <p:cNvSpPr txBox="1"/>
          <p:nvPr/>
        </p:nvSpPr>
        <p:spPr>
          <a:xfrm>
            <a:off x="672735" y="2196878"/>
            <a:ext cx="7686651" cy="4265022"/>
          </a:xfrm>
          <a:prstGeom prst="rect">
            <a:avLst/>
          </a:prstGeom>
          <a:noFill/>
          <a:ln>
            <a:noFill/>
          </a:ln>
        </p:spPr>
        <p:txBody>
          <a:bodyPr wrap="square" lIns="0" tIns="0" rIns="0" bIns="0" rtlCol="0" anchor="t">
            <a:noAutofit/>
          </a:bodyPr>
          <a:lstStyle/>
          <a:p>
            <a:pPr>
              <a:lnSpc>
                <a:spcPct val="95000"/>
              </a:lnSpc>
              <a:spcAft>
                <a:spcPts val="1200"/>
              </a:spcAft>
            </a:pPr>
            <a:r>
              <a:rPr lang="en-US" sz="2400" dirty="0">
                <a:latin typeface="Roboto Medium" panose="02000000000000000000" pitchFamily="2" charset="0"/>
                <a:ea typeface="Roboto Medium" panose="02000000000000000000" pitchFamily="2" charset="0"/>
              </a:rPr>
              <a:t>Typical benefits for a birthing parent without complications:</a:t>
            </a:r>
          </a:p>
          <a:p>
            <a:pPr lvl="1">
              <a:lnSpc>
                <a:spcPct val="95000"/>
              </a:lnSpc>
              <a:spcAft>
                <a:spcPts val="1200"/>
              </a:spcAft>
            </a:pPr>
            <a:r>
              <a:rPr lang="en-US" sz="2400" dirty="0">
                <a:latin typeface="Roboto Medium"/>
                <a:ea typeface="Roboto Medium"/>
              </a:rPr>
              <a:t>4 weeks for pregnancy, leading up to the due date </a:t>
            </a:r>
          </a:p>
          <a:p>
            <a:pPr lvl="1">
              <a:lnSpc>
                <a:spcPct val="95000"/>
              </a:lnSpc>
              <a:spcAft>
                <a:spcPts val="1200"/>
              </a:spcAft>
            </a:pPr>
            <a:r>
              <a:rPr lang="en-US" sz="2400" dirty="0">
                <a:latin typeface="Roboto Medium"/>
                <a:ea typeface="Roboto Medium"/>
              </a:rPr>
              <a:t>+ 6/8 weeks for recovery </a:t>
            </a:r>
            <a:endParaRPr lang="en-US" dirty="0">
              <a:latin typeface="Roboto Medium"/>
              <a:ea typeface="Roboto Medium"/>
            </a:endParaRPr>
          </a:p>
          <a:p>
            <a:pPr lvl="1">
              <a:lnSpc>
                <a:spcPct val="95000"/>
              </a:lnSpc>
              <a:spcAft>
                <a:spcPts val="1200"/>
              </a:spcAft>
            </a:pPr>
            <a:r>
              <a:rPr lang="en-US" sz="2400" dirty="0">
                <a:latin typeface="Roboto Medium"/>
                <a:ea typeface="Roboto Medium"/>
              </a:rPr>
              <a:t>+ 12 weeks for bonding (56 intermittent days) </a:t>
            </a:r>
            <a:endParaRPr lang="en-US" dirty="0">
              <a:latin typeface="Roboto Medium"/>
              <a:ea typeface="Roboto Medium"/>
            </a:endParaRPr>
          </a:p>
          <a:p>
            <a:pPr lvl="1">
              <a:lnSpc>
                <a:spcPct val="95000"/>
              </a:lnSpc>
              <a:spcAft>
                <a:spcPts val="1200"/>
              </a:spcAft>
            </a:pPr>
            <a:r>
              <a:rPr lang="en-US" sz="2400" dirty="0">
                <a:latin typeface="Roboto Medium"/>
                <a:ea typeface="Roboto Medium"/>
              </a:rPr>
              <a:t>= up to 24 weeks total</a:t>
            </a:r>
            <a:endParaRPr lang="en-US" dirty="0">
              <a:latin typeface="Roboto Medium"/>
              <a:ea typeface="Roboto Medium"/>
            </a:endParaRPr>
          </a:p>
          <a:p>
            <a:pPr>
              <a:lnSpc>
                <a:spcPct val="95000"/>
              </a:lnSpc>
              <a:spcAft>
                <a:spcPts val="1200"/>
              </a:spcAft>
            </a:pPr>
            <a:endParaRPr lang="en-US" sz="2400" dirty="0">
              <a:solidFill>
                <a:srgbClr val="161F48"/>
              </a:solidFill>
              <a:latin typeface="Roboto Medium" panose="02000000000000000000" pitchFamily="2" charset="0"/>
              <a:ea typeface="Roboto Medium" panose="02000000000000000000" pitchFamily="2" charset="0"/>
            </a:endParaRPr>
          </a:p>
          <a:p>
            <a:pPr marL="233045" indent="-233045"/>
            <a:endParaRPr lang="en-US" sz="2400" dirty="0">
              <a:solidFill>
                <a:srgbClr val="F36E4E"/>
              </a:solidFill>
              <a:latin typeface="Roboto Medium" panose="02000000000000000000" pitchFamily="2" charset="0"/>
              <a:ea typeface="Roboto Medium" panose="02000000000000000000" pitchFamily="2" charset="0"/>
            </a:endParaRPr>
          </a:p>
          <a:p>
            <a:pPr marL="233045" indent="-233045"/>
            <a:endParaRPr lang="en-US" sz="2400" dirty="0">
              <a:solidFill>
                <a:srgbClr val="F36E4E"/>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05718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340F7-26D0-FA4A-A533-C7BF07729759}"/>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1932927-710B-A043-B94C-EC39A2FBD022}"/>
              </a:ext>
            </a:extLst>
          </p:cNvPr>
          <p:cNvSpPr txBox="1"/>
          <p:nvPr/>
        </p:nvSpPr>
        <p:spPr>
          <a:xfrm>
            <a:off x="519981" y="755237"/>
            <a:ext cx="7274059" cy="1325880"/>
          </a:xfrm>
          <a:prstGeom prst="rect">
            <a:avLst/>
          </a:prstGeom>
          <a:noFill/>
        </p:spPr>
        <p:txBody>
          <a:bodyPr wrap="square" lIns="0" tIns="0" rIns="0" bIns="0" rtlCol="0" anchor="t">
            <a:noAutofit/>
          </a:bodyPr>
          <a:lstStyle/>
          <a:p>
            <a:pPr>
              <a:lnSpc>
                <a:spcPct val="85000"/>
              </a:lnSpc>
            </a:pPr>
            <a:r>
              <a:rPr lang="en-US" sz="3800" b="1" dirty="0">
                <a:solidFill>
                  <a:schemeClr val="bg1"/>
                </a:solidFill>
                <a:latin typeface="Roboto Black"/>
                <a:ea typeface="Roboto Black"/>
              </a:rPr>
              <a:t>MATERNITY TIMELINE TOOL</a:t>
            </a:r>
          </a:p>
          <a:p>
            <a:pPr>
              <a:lnSpc>
                <a:spcPct val="85000"/>
              </a:lnSpc>
            </a:pPr>
            <a:r>
              <a:rPr lang="en-US" sz="3400" dirty="0">
                <a:solidFill>
                  <a:schemeClr val="bg1"/>
                </a:solidFill>
                <a:latin typeface="Roboto Medium"/>
                <a:cs typeface="Segoe UI"/>
              </a:rPr>
              <a:t>myleavebenefits.nj.gov/timeline</a:t>
            </a:r>
            <a:endParaRPr lang="en-US" sz="3400" dirty="0">
              <a:solidFill>
                <a:schemeClr val="bg1"/>
              </a:solidFill>
            </a:endParaRPr>
          </a:p>
          <a:p>
            <a:pPr>
              <a:lnSpc>
                <a:spcPct val="85000"/>
              </a:lnSpc>
            </a:pPr>
            <a:endParaRPr lang="en-US" sz="3800" dirty="0">
              <a:solidFill>
                <a:schemeClr val="bg1"/>
              </a:solidFill>
              <a:ea typeface="Calibri"/>
              <a:cs typeface="Calibri"/>
            </a:endParaRPr>
          </a:p>
        </p:txBody>
      </p:sp>
      <p:pic>
        <p:nvPicPr>
          <p:cNvPr id="3" name="Picture 2" descr="A screenshot of a computer">
            <a:extLst>
              <a:ext uri="{FF2B5EF4-FFF2-40B4-BE49-F238E27FC236}">
                <a16:creationId xmlns:a16="http://schemas.microsoft.com/office/drawing/2014/main" id="{A3145067-C430-07A2-3201-7E9243D13962}"/>
              </a:ext>
            </a:extLst>
          </p:cNvPr>
          <p:cNvPicPr>
            <a:picLocks noChangeAspect="1"/>
          </p:cNvPicPr>
          <p:nvPr/>
        </p:nvPicPr>
        <p:blipFill rotWithShape="1">
          <a:blip r:embed="rId4"/>
          <a:srcRect l="7837" t="10663" r="5947" b="6531"/>
          <a:stretch/>
        </p:blipFill>
        <p:spPr>
          <a:xfrm>
            <a:off x="1349960" y="1976284"/>
            <a:ext cx="6369858" cy="3441290"/>
          </a:xfrm>
          <a:prstGeom prst="rect">
            <a:avLst/>
          </a:prstGeom>
        </p:spPr>
      </p:pic>
    </p:spTree>
    <p:extLst>
      <p:ext uri="{BB962C8B-B14F-4D97-AF65-F5344CB8AC3E}">
        <p14:creationId xmlns:p14="http://schemas.microsoft.com/office/powerpoint/2010/main" val="30366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444138" y="478053"/>
            <a:ext cx="8138159" cy="829491"/>
          </a:xfrm>
          <a:prstGeom prst="rect">
            <a:avLst/>
          </a:prstGeom>
          <a:noFill/>
        </p:spPr>
        <p:txBody>
          <a:bodyPr wrap="square" lIns="0" tIns="0" rIns="0" bIns="0" rtlCol="0">
            <a:noAutofit/>
          </a:bodyPr>
          <a:lstStyle/>
          <a:p>
            <a:r>
              <a:rPr lang="en-US" sz="2800" b="1" dirty="0">
                <a:solidFill>
                  <a:srgbClr val="2D98AF"/>
                </a:solidFill>
                <a:latin typeface="Roboto Black" panose="02000000000000000000" pitchFamily="2" charset="0"/>
                <a:ea typeface="Roboto Black" panose="02000000000000000000" pitchFamily="2" charset="0"/>
              </a:rPr>
              <a:t>BONDING WITH A NEW CHILD: </a:t>
            </a:r>
          </a:p>
          <a:p>
            <a:r>
              <a:rPr lang="en-US" sz="2800" b="1" dirty="0">
                <a:solidFill>
                  <a:srgbClr val="2D98AF"/>
                </a:solidFill>
                <a:latin typeface="Roboto Black" panose="02000000000000000000" pitchFamily="2" charset="0"/>
                <a:ea typeface="Roboto Black" panose="02000000000000000000" pitchFamily="2" charset="0"/>
              </a:rPr>
              <a:t>FAMILY LEAVE INSURANCE</a:t>
            </a: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815737"/>
            <a:ext cx="8138160" cy="549958"/>
          </a:xfrm>
          <a:prstGeom prst="rect">
            <a:avLst/>
          </a:prstGeom>
          <a:noFill/>
        </p:spPr>
        <p:txBody>
          <a:bodyPr wrap="square" lIns="0" tIns="0" rIns="0" bIns="0" rtlCol="0">
            <a:noAutofit/>
          </a:bodyPr>
          <a:lstStyle/>
          <a:p>
            <a:pPr marL="233363" indent="-233363">
              <a:lnSpc>
                <a:spcPct val="95000"/>
              </a:lnSpc>
              <a:spcAft>
                <a:spcPts val="1200"/>
              </a:spcAft>
            </a:pPr>
            <a:r>
              <a:rPr lang="en-US" sz="2400" dirty="0">
                <a:latin typeface="Roboto Medium" panose="02000000000000000000" pitchFamily="2" charset="0"/>
                <a:ea typeface="Roboto Medium" panose="02000000000000000000" pitchFamily="2" charset="0"/>
              </a:rPr>
              <a:t>	Both parents can receive Family Leave benefits to bond with a child within a year of the child’s birth, adoption, or foster placement​.</a:t>
            </a:r>
          </a:p>
          <a:p>
            <a:pPr marL="233363" indent="-233363">
              <a:lnSpc>
                <a:spcPct val="95000"/>
              </a:lnSpc>
              <a:spcAft>
                <a:spcPts val="1200"/>
              </a:spcAft>
            </a:pPr>
            <a:r>
              <a:rPr lang="en-US" sz="2400" dirty="0">
                <a:latin typeface="Roboto Medium" panose="02000000000000000000" pitchFamily="2" charset="0"/>
                <a:ea typeface="Roboto Medium" panose="02000000000000000000" pitchFamily="2" charset="0"/>
              </a:rPr>
              <a:t>	Up to 12 weeks of benefits if taken consecutively, 56 days of benefits if taken intermittently.</a:t>
            </a:r>
          </a:p>
        </p:txBody>
      </p:sp>
    </p:spTree>
    <p:extLst>
      <p:ext uri="{BB962C8B-B14F-4D97-AF65-F5344CB8AC3E}">
        <p14:creationId xmlns:p14="http://schemas.microsoft.com/office/powerpoint/2010/main" val="121908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8" descr="Picture 8"/>
          <p:cNvPicPr>
            <a:picLocks noChangeAspect="1"/>
          </p:cNvPicPr>
          <p:nvPr/>
        </p:nvPicPr>
        <p:blipFill>
          <a:blip r:embed="rId3"/>
          <a:stretch>
            <a:fillRect/>
          </a:stretch>
        </p:blipFill>
        <p:spPr>
          <a:xfrm>
            <a:off x="0" y="-1"/>
            <a:ext cx="9144000" cy="6858001"/>
          </a:xfrm>
          <a:prstGeom prst="rect">
            <a:avLst/>
          </a:prstGeom>
          <a:ln w="12700">
            <a:miter lim="400000"/>
          </a:ln>
        </p:spPr>
      </p:pic>
      <p:sp>
        <p:nvSpPr>
          <p:cNvPr id="111" name="TextBox 10"/>
          <p:cNvSpPr txBox="1"/>
          <p:nvPr/>
        </p:nvSpPr>
        <p:spPr>
          <a:xfrm>
            <a:off x="465513" y="1022465"/>
            <a:ext cx="8255700"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3000" b="1">
                <a:solidFill>
                  <a:srgbClr val="FFFFFF"/>
                </a:solidFill>
              </a:defRPr>
            </a:lvl1pPr>
          </a:lstStyle>
          <a:p>
            <a:endParaRPr/>
          </a:p>
        </p:txBody>
      </p:sp>
      <p:sp>
        <p:nvSpPr>
          <p:cNvPr id="112" name="TextBox 11"/>
          <p:cNvSpPr txBox="1"/>
          <p:nvPr/>
        </p:nvSpPr>
        <p:spPr>
          <a:xfrm>
            <a:off x="465511" y="2042444"/>
            <a:ext cx="8088829"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342900" lvl="1" indent="-342900" defTabSz="182879">
              <a:spcBef>
                <a:spcPts val="1200"/>
              </a:spcBef>
              <a:buFont typeface="Arial" panose="020B0604020202020204" pitchFamily="34" charset="0"/>
              <a:buChar char="•"/>
              <a:defRPr sz="2200">
                <a:solidFill>
                  <a:srgbClr val="C83200"/>
                </a:solidFill>
              </a:defRPr>
            </a:pPr>
            <a:endParaRPr lang="en-US">
              <a:solidFill>
                <a:schemeClr val="tx1"/>
              </a:solidFill>
              <a:latin typeface="Roboto Medium"/>
              <a:ea typeface="Roboto Medium"/>
              <a:cs typeface="Roboto Medium"/>
              <a:sym typeface="Roboto Medium"/>
            </a:endParaRPr>
          </a:p>
          <a:p>
            <a:pPr marL="342900" indent="-342900" defTabSz="182879">
              <a:spcBef>
                <a:spcPts val="1200"/>
              </a:spcBef>
              <a:buFont typeface="Arial" panose="020B0604020202020204" pitchFamily="34" charset="0"/>
              <a:buChar char="•"/>
              <a:defRPr sz="2200">
                <a:solidFill>
                  <a:srgbClr val="C83200"/>
                </a:solidFill>
              </a:defRPr>
            </a:pPr>
            <a:endParaRPr lang="en-US">
              <a:solidFill>
                <a:schemeClr val="tx1"/>
              </a:solidFill>
              <a:latin typeface="Roboto Medium"/>
              <a:ea typeface="Roboto Medium"/>
              <a:cs typeface="Roboto Medium"/>
              <a:sym typeface="Roboto Medium"/>
            </a:endParaRPr>
          </a:p>
        </p:txBody>
      </p:sp>
      <p:pic>
        <p:nvPicPr>
          <p:cNvPr id="113" name="NJDOL Logo blue-01.png" descr="NJDOL Logo blue-01.png"/>
          <p:cNvPicPr>
            <a:picLocks noChangeAspect="1"/>
          </p:cNvPicPr>
          <p:nvPr/>
        </p:nvPicPr>
        <p:blipFill>
          <a:blip r:embed="rId4"/>
          <a:stretch>
            <a:fillRect/>
          </a:stretch>
        </p:blipFill>
        <p:spPr>
          <a:xfrm>
            <a:off x="7569200" y="4893319"/>
            <a:ext cx="1393181" cy="1393181"/>
          </a:xfrm>
          <a:prstGeom prst="rect">
            <a:avLst/>
          </a:prstGeom>
          <a:ln w="12700">
            <a:miter lim="400000"/>
          </a:ln>
        </p:spPr>
      </p:pic>
      <p:sp>
        <p:nvSpPr>
          <p:cNvPr id="3" name="TextBox 2">
            <a:extLst>
              <a:ext uri="{FF2B5EF4-FFF2-40B4-BE49-F238E27FC236}">
                <a16:creationId xmlns:a16="http://schemas.microsoft.com/office/drawing/2014/main" id="{A0F6C688-9968-A0D2-7B72-DEE4CC6A4627}"/>
              </a:ext>
            </a:extLst>
          </p:cNvPr>
          <p:cNvSpPr txBox="1"/>
          <p:nvPr/>
        </p:nvSpPr>
        <p:spPr>
          <a:xfrm flipH="1">
            <a:off x="465511" y="1055446"/>
            <a:ext cx="7306889"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a:ln>
                  <a:noFill/>
                </a:ln>
                <a:solidFill>
                  <a:srgbClr val="FAF9F6"/>
                </a:solidFill>
                <a:effectLst/>
                <a:uFillTx/>
                <a:ea typeface="+mn-ea"/>
                <a:cs typeface="+mn-cs"/>
                <a:sym typeface="Calibri"/>
              </a:rPr>
              <a:t>LEGAL DISCLAIMER</a:t>
            </a:r>
          </a:p>
        </p:txBody>
      </p:sp>
      <p:sp>
        <p:nvSpPr>
          <p:cNvPr id="11" name="TextBox 10">
            <a:extLst>
              <a:ext uri="{FF2B5EF4-FFF2-40B4-BE49-F238E27FC236}">
                <a16:creationId xmlns:a16="http://schemas.microsoft.com/office/drawing/2014/main" id="{F72450A2-C3C0-1E27-3E91-A63DA0821C01}"/>
              </a:ext>
            </a:extLst>
          </p:cNvPr>
          <p:cNvSpPr txBox="1"/>
          <p:nvPr/>
        </p:nvSpPr>
        <p:spPr>
          <a:xfrm>
            <a:off x="771131" y="2221080"/>
            <a:ext cx="6695648" cy="15234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285750" indent="-285750" fontAlgn="base">
              <a:buClr>
                <a:srgbClr val="3E8A9F"/>
              </a:buClr>
              <a:buFont typeface="Arial" panose="020B0604020202020204" pitchFamily="34" charset="0"/>
              <a:buChar char="•"/>
            </a:pPr>
            <a:r>
              <a:rPr lang="en-US" dirty="0">
                <a:solidFill>
                  <a:srgbClr val="091A3F"/>
                </a:solidFill>
                <a:latin typeface="Calibri"/>
                <a:ea typeface="Roboto"/>
                <a:cs typeface="Roboto"/>
              </a:rPr>
              <a:t>This presentation is intended as general information and not legal advice.</a:t>
            </a:r>
            <a:endParaRPr lang="en-US" i="0" dirty="0">
              <a:solidFill>
                <a:srgbClr val="1C2446"/>
              </a:solidFill>
              <a:effectLst/>
              <a:latin typeface="Calibri"/>
              <a:ea typeface="Calibri"/>
              <a:cs typeface="Calibri"/>
            </a:endParaRPr>
          </a:p>
          <a:p>
            <a:pPr marL="285750" indent="-285750" fontAlgn="base">
              <a:buClr>
                <a:srgbClr val="3E8A9F"/>
              </a:buClr>
              <a:buFont typeface="Arial" panose="020B0604020202020204" pitchFamily="34" charset="0"/>
              <a:buChar char="•"/>
            </a:pPr>
            <a:r>
              <a:rPr lang="en-US" dirty="0">
                <a:solidFill>
                  <a:srgbClr val="091A3F"/>
                </a:solidFill>
                <a:latin typeface="Calibri"/>
                <a:ea typeface="Roboto"/>
                <a:cs typeface="Roboto"/>
              </a:rPr>
              <a:t>The NJ Register and the NJ Administrative Code remain the official sources for regulatory information published by the NJDOL.</a:t>
            </a:r>
            <a:r>
              <a:rPr lang="en-US" sz="2100" dirty="0">
                <a:solidFill>
                  <a:srgbClr val="091A3F"/>
                </a:solidFill>
                <a:latin typeface="Roboto"/>
                <a:ea typeface="Roboto"/>
                <a:cs typeface="Roboto"/>
              </a:rPr>
              <a:t> </a:t>
            </a:r>
            <a:endParaRPr lang="en-US" sz="1800" i="0" dirty="0">
              <a:solidFill>
                <a:srgbClr val="1C2446"/>
              </a:solidFill>
              <a:effectLst/>
              <a:latin typeface="Calibri"/>
              <a:ea typeface="Calibri"/>
              <a:cs typeface="Calibri"/>
            </a:endParaRPr>
          </a:p>
          <a:p>
            <a:pPr marL="285750" indent="-285750" algn="l" rtl="0" fontAlgn="base">
              <a:buClr>
                <a:srgbClr val="3E8A9F"/>
              </a:buClr>
              <a:buFont typeface="Arial" panose="020B0604020202020204" pitchFamily="34" charset="0"/>
              <a:buChar char="•"/>
            </a:pPr>
            <a:endParaRPr lang="en-US" sz="1800" i="0" dirty="0">
              <a:solidFill>
                <a:srgbClr val="1C2446"/>
              </a:solidFill>
              <a:effectLst/>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67112"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444137" y="426012"/>
            <a:ext cx="8632751" cy="829491"/>
          </a:xfrm>
          <a:prstGeom prst="rect">
            <a:avLst/>
          </a:prstGeom>
          <a:noFill/>
        </p:spPr>
        <p:txBody>
          <a:bodyPr wrap="square" lIns="0" tIns="0" rIns="0" bIns="0" rtlCol="0">
            <a:noAutofit/>
          </a:bodyPr>
          <a:lstStyle/>
          <a:p>
            <a:r>
              <a:rPr lang="en-US" sz="2000" b="1" dirty="0">
                <a:solidFill>
                  <a:srgbClr val="2D98AF"/>
                </a:solidFill>
                <a:latin typeface="Roboto Black" panose="02000000000000000000" pitchFamily="2" charset="0"/>
                <a:ea typeface="Roboto Black" panose="02000000000000000000" pitchFamily="2" charset="0"/>
              </a:rPr>
              <a:t>COPING WITH DOMESTIC OR </a:t>
            </a:r>
          </a:p>
          <a:p>
            <a:r>
              <a:rPr lang="en-US" sz="2000" b="1" dirty="0">
                <a:solidFill>
                  <a:srgbClr val="2D98AF"/>
                </a:solidFill>
                <a:latin typeface="Roboto Black" panose="02000000000000000000" pitchFamily="2" charset="0"/>
                <a:ea typeface="Roboto Black" panose="02000000000000000000" pitchFamily="2" charset="0"/>
              </a:rPr>
              <a:t>SEXUAL VIOLENCE: FAMILY LEAVE OR TEMPORARY DISABILITY INSURANCE</a:t>
            </a: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676841"/>
            <a:ext cx="8138160" cy="549958"/>
          </a:xfrm>
          <a:prstGeom prst="rect">
            <a:avLst/>
          </a:prstGeom>
          <a:noFill/>
        </p:spPr>
        <p:txBody>
          <a:bodyPr wrap="square" lIns="0" tIns="0" rIns="0" bIns="0" rtlCol="0">
            <a:noAutofit/>
          </a:bodyPr>
          <a:lstStyle/>
          <a:p>
            <a:pPr marL="233363" indent="-233363">
              <a:lnSpc>
                <a:spcPct val="95000"/>
              </a:lnSpc>
              <a:spcAft>
                <a:spcPts val="1200"/>
              </a:spcAft>
            </a:pPr>
            <a:r>
              <a:rPr lang="en-US" sz="2400" dirty="0">
                <a:solidFill>
                  <a:srgbClr val="161F48"/>
                </a:solidFill>
                <a:latin typeface="Roboto Medium" panose="02000000000000000000" pitchFamily="2" charset="0"/>
                <a:ea typeface="Roboto Medium" panose="02000000000000000000" pitchFamily="2" charset="0"/>
              </a:rPr>
              <a:t>	</a:t>
            </a:r>
            <a:r>
              <a:rPr lang="en-US" sz="2400" dirty="0">
                <a:latin typeface="Roboto Medium" panose="02000000000000000000" pitchFamily="2" charset="0"/>
                <a:ea typeface="Roboto Medium" panose="02000000000000000000" pitchFamily="2" charset="0"/>
              </a:rPr>
              <a:t>The employee can apply for Family Leave benefits to cope with domestic or sexual violence such as:</a:t>
            </a:r>
          </a:p>
          <a:p>
            <a:pPr marL="800100" lvl="1" indent="-342900" fontAlgn="base">
              <a:buClr>
                <a:srgbClr val="F36E4E"/>
              </a:buClr>
              <a:buFont typeface="Arial" panose="020B0604020202020204" pitchFamily="34" charset="0"/>
              <a:buChar char="•"/>
            </a:pPr>
            <a:r>
              <a:rPr lang="en-US" sz="2400" dirty="0">
                <a:latin typeface="Roboto Medium" panose="02000000000000000000" pitchFamily="2" charset="0"/>
                <a:ea typeface="Roboto Medium" panose="02000000000000000000" pitchFamily="2" charset="0"/>
              </a:rPr>
              <a:t>Seeking medical attention, therapy, victim advocacy, or legal services​</a:t>
            </a:r>
          </a:p>
          <a:p>
            <a:pPr marL="800100" lvl="1" indent="-342900" fontAlgn="base">
              <a:buClr>
                <a:srgbClr val="F36E4E"/>
              </a:buClr>
              <a:buFont typeface="Arial" panose="020B0604020202020204" pitchFamily="34" charset="0"/>
              <a:buChar char="•"/>
            </a:pPr>
            <a:r>
              <a:rPr lang="en-US" sz="2400" dirty="0">
                <a:latin typeface="Roboto Medium" panose="02000000000000000000" pitchFamily="2" charset="0"/>
                <a:ea typeface="Roboto Medium" panose="02000000000000000000" pitchFamily="2" charset="0"/>
              </a:rPr>
              <a:t>Safety planning or escaping abuse, such as staying in a domestic violence shelter​</a:t>
            </a:r>
          </a:p>
          <a:p>
            <a:pPr marL="800100" lvl="1" indent="-342900" fontAlgn="base">
              <a:buClr>
                <a:srgbClr val="F36E4E"/>
              </a:buClr>
              <a:buFont typeface="Arial" panose="020B0604020202020204" pitchFamily="34" charset="0"/>
              <a:buChar char="•"/>
            </a:pPr>
            <a:r>
              <a:rPr lang="en-US" sz="2400" dirty="0">
                <a:latin typeface="Roboto Medium" panose="02000000000000000000" pitchFamily="2" charset="0"/>
                <a:ea typeface="Roboto Medium" panose="02000000000000000000" pitchFamily="2" charset="0"/>
              </a:rPr>
              <a:t>Attending or preparing for court​</a:t>
            </a:r>
          </a:p>
          <a:p>
            <a:pPr lvl="1" fontAlgn="base">
              <a:buClr>
                <a:srgbClr val="F36E4E"/>
              </a:buClr>
            </a:pPr>
            <a:endParaRPr lang="en-US" sz="2400" dirty="0">
              <a:solidFill>
                <a:srgbClr val="161F48"/>
              </a:solidFill>
              <a:latin typeface="Roboto Medium" panose="02000000000000000000" pitchFamily="2" charset="0"/>
              <a:ea typeface="Roboto Medium" panose="02000000000000000000" pitchFamily="2" charset="0"/>
            </a:endParaRPr>
          </a:p>
          <a:p>
            <a:pPr marL="233363" indent="-233363">
              <a:lnSpc>
                <a:spcPct val="95000"/>
              </a:lnSpc>
              <a:spcAft>
                <a:spcPts val="1200"/>
              </a:spcAft>
            </a:pPr>
            <a:r>
              <a:rPr lang="en-US" sz="2400" dirty="0">
                <a:solidFill>
                  <a:srgbClr val="2D98AF"/>
                </a:solidFill>
                <a:latin typeface="Roboto Medium" panose="02000000000000000000" pitchFamily="2" charset="0"/>
                <a:ea typeface="Roboto Medium" panose="02000000000000000000" pitchFamily="2" charset="0"/>
              </a:rPr>
              <a:t>Must apply by paper for FLI to cope with DV/SV.</a:t>
            </a:r>
          </a:p>
          <a:p>
            <a:pPr>
              <a:lnSpc>
                <a:spcPct val="95000"/>
              </a:lnSpc>
              <a:spcAft>
                <a:spcPts val="1200"/>
              </a:spcAft>
            </a:pPr>
            <a:r>
              <a:rPr lang="en-US" sz="2400" dirty="0">
                <a:latin typeface="Roboto Medium" panose="02000000000000000000" pitchFamily="2" charset="0"/>
                <a:ea typeface="Roboto Medium" panose="02000000000000000000" pitchFamily="2" charset="0"/>
              </a:rPr>
              <a:t>Employee can also receive Temporary Disability benefits as certified by a medical provider.</a:t>
            </a:r>
          </a:p>
          <a:p>
            <a:pPr marL="233363" indent="-233363">
              <a:lnSpc>
                <a:spcPct val="95000"/>
              </a:lnSpc>
              <a:spcAft>
                <a:spcPts val="1200"/>
              </a:spcAft>
            </a:pPr>
            <a:r>
              <a:rPr lang="en-US" sz="2400" dirty="0">
                <a:solidFill>
                  <a:srgbClr val="161F48"/>
                </a:solidFill>
                <a:latin typeface="Roboto Medium" panose="02000000000000000000" pitchFamily="2" charset="0"/>
                <a:ea typeface="Roboto Medium" panose="02000000000000000000" pitchFamily="2" charset="0"/>
                <a:hlinkClick r:id="rId4"/>
              </a:rPr>
              <a:t>myleavebenefits.nj.gov/survivors</a:t>
            </a:r>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4068115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06967" y="518646"/>
            <a:ext cx="8643749" cy="1029021"/>
          </a:xfrm>
          <a:prstGeom prst="rect">
            <a:avLst/>
          </a:prstGeom>
          <a:noFill/>
        </p:spPr>
        <p:txBody>
          <a:bodyPr wrap="square" lIns="0" tIns="0" rIns="0" bIns="0" rtlCol="0">
            <a:noAutofit/>
          </a:bodyPr>
          <a:lstStyle/>
          <a:p>
            <a:r>
              <a:rPr lang="en-US" sz="2400" b="1" dirty="0">
                <a:solidFill>
                  <a:srgbClr val="161F48"/>
                </a:solidFill>
                <a:latin typeface="Roboto Black" panose="02000000000000000000" pitchFamily="2" charset="0"/>
                <a:ea typeface="Roboto Black" panose="02000000000000000000" pitchFamily="2" charset="0"/>
              </a:rPr>
              <a:t>UNEMPLOYMENT, TEMPORARY DISABILITY &amp; FAMILY LEAVE </a:t>
            </a:r>
          </a:p>
        </p:txBody>
      </p:sp>
      <p:sp>
        <p:nvSpPr>
          <p:cNvPr id="5" name="TextBox 4">
            <a:extLst>
              <a:ext uri="{FF2B5EF4-FFF2-40B4-BE49-F238E27FC236}">
                <a16:creationId xmlns:a16="http://schemas.microsoft.com/office/drawing/2014/main" id="{D19194B9-E377-450E-B143-265BAFB79EBB}"/>
              </a:ext>
            </a:extLst>
          </p:cNvPr>
          <p:cNvSpPr txBox="1"/>
          <p:nvPr/>
        </p:nvSpPr>
        <p:spPr>
          <a:xfrm>
            <a:off x="333103" y="2309907"/>
            <a:ext cx="8250458" cy="4265022"/>
          </a:xfrm>
          <a:prstGeom prst="rect">
            <a:avLst/>
          </a:prstGeom>
          <a:noFill/>
        </p:spPr>
        <p:txBody>
          <a:bodyPr wrap="square" lIns="0" tIns="0" rIns="0" bIns="0" rtlCol="0" anchor="t">
            <a:noAutofit/>
          </a:bodyPr>
          <a:lstStyle/>
          <a:p>
            <a:pPr marL="342900" indent="-342900">
              <a:lnSpc>
                <a:spcPct val="107000"/>
              </a:lnSpc>
              <a:spcAft>
                <a:spcPts val="1200"/>
              </a:spcAft>
              <a:buClr>
                <a:srgbClr val="F36E4E"/>
              </a:buClr>
              <a:buFont typeface="Symbol" panose="05050102010706020507" pitchFamily="18" charset="2"/>
              <a:buChar char=""/>
            </a:pPr>
            <a:r>
              <a:rPr lang="en-US" sz="2400" dirty="0">
                <a:latin typeface="Roboto Medium"/>
                <a:ea typeface="Roboto Medium"/>
                <a:cs typeface="Arial"/>
              </a:rPr>
              <a:t>Unemployed workers may be eligible for Family Leave During Unemployment or Disability During Unemployment. See </a:t>
            </a:r>
            <a:r>
              <a:rPr lang="en-US" sz="2400" dirty="0">
                <a:solidFill>
                  <a:srgbClr val="2D98AF"/>
                </a:solidFill>
                <a:latin typeface="Roboto Medium"/>
                <a:ea typeface="Roboto Medium"/>
                <a:cs typeface="Arial"/>
                <a:hlinkClick r:id="rId4" action="ppaction://hlinkfile"/>
              </a:rPr>
              <a:t>myleavebenefits.nj.gov/unemployed</a:t>
            </a:r>
            <a:r>
              <a:rPr lang="en-US" sz="2400" dirty="0">
                <a:solidFill>
                  <a:srgbClr val="161F48"/>
                </a:solidFill>
                <a:latin typeface="Roboto Medium"/>
                <a:ea typeface="Roboto Medium"/>
                <a:cs typeface="Arial"/>
              </a:rPr>
              <a:t>.</a:t>
            </a:r>
          </a:p>
          <a:p>
            <a:pPr marL="342900" marR="0" lvl="0" indent="-342900">
              <a:lnSpc>
                <a:spcPct val="107000"/>
              </a:lnSpc>
              <a:spcBef>
                <a:spcPts val="0"/>
              </a:spcBef>
              <a:spcAft>
                <a:spcPts val="1200"/>
              </a:spcAft>
              <a:buClr>
                <a:srgbClr val="F36E4E"/>
              </a:buClr>
              <a:buFont typeface="Symbol" panose="05050102010706020507" pitchFamily="18" charset="2"/>
              <a:buChar char=""/>
            </a:pPr>
            <a:r>
              <a:rPr lang="en-US" sz="2400" dirty="0">
                <a:latin typeface="Roboto Medium"/>
                <a:ea typeface="Roboto Medium"/>
                <a:cs typeface="Arial"/>
              </a:rPr>
              <a:t>Workers can apply for unemployment benefits if they are laid off when receiving paid leave benefits. See </a:t>
            </a:r>
            <a:r>
              <a:rPr lang="en-US" sz="2400" dirty="0">
                <a:solidFill>
                  <a:srgbClr val="2D98AF"/>
                </a:solidFill>
                <a:latin typeface="Roboto Medium"/>
                <a:ea typeface="Roboto Medium"/>
                <a:cs typeface="Arial"/>
                <a:hlinkClick r:id="rId5"/>
              </a:rPr>
              <a:t>myunemployment.nj.gov</a:t>
            </a:r>
            <a:r>
              <a:rPr lang="en-US" sz="2400" dirty="0">
                <a:solidFill>
                  <a:srgbClr val="161F48"/>
                </a:solidFill>
                <a:latin typeface="Roboto Medium"/>
                <a:ea typeface="Roboto Medium"/>
                <a:cs typeface="Arial"/>
              </a:rPr>
              <a:t>.</a:t>
            </a:r>
          </a:p>
        </p:txBody>
      </p:sp>
    </p:spTree>
    <p:extLst>
      <p:ext uri="{BB962C8B-B14F-4D97-AF65-F5344CB8AC3E}">
        <p14:creationId xmlns:p14="http://schemas.microsoft.com/office/powerpoint/2010/main" val="1632491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85604" y="501608"/>
            <a:ext cx="8668148" cy="1029021"/>
          </a:xfrm>
          <a:prstGeom prst="rect">
            <a:avLst/>
          </a:prstGeom>
          <a:noFill/>
        </p:spPr>
        <p:txBody>
          <a:bodyPr wrap="square" lIns="0" tIns="0" rIns="0" bIns="0" rtlCol="0">
            <a:noAutofit/>
          </a:bodyPr>
          <a:lstStyle/>
          <a:p>
            <a:r>
              <a:rPr lang="en-US" sz="3000" b="1" dirty="0">
                <a:solidFill>
                  <a:srgbClr val="161F48"/>
                </a:solidFill>
                <a:latin typeface="Roboto Black" panose="02000000000000000000" pitchFamily="2" charset="0"/>
                <a:ea typeface="Roboto Black" panose="02000000000000000000" pitchFamily="2" charset="0"/>
              </a:rPr>
              <a:t>FAMILY LEAVE FOR PART-TIME EMPLOYEES</a:t>
            </a: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298041"/>
            <a:ext cx="8250458" cy="1736662"/>
          </a:xfrm>
          <a:prstGeom prst="rect">
            <a:avLst/>
          </a:prstGeom>
          <a:noFill/>
        </p:spPr>
        <p:txBody>
          <a:bodyPr wrap="square" lIns="0" tIns="0" rIns="0" bIns="0" rtlCol="0" anchor="t">
            <a:noAutofit/>
          </a:bodyPr>
          <a:lstStyle/>
          <a:p>
            <a:pPr marL="342900" indent="-342900">
              <a:spcAft>
                <a:spcPts val="800"/>
              </a:spcAft>
              <a:buClr>
                <a:srgbClr val="F36E4E"/>
              </a:buClr>
              <a:buFont typeface="Arial" panose="020B0604020202020204" pitchFamily="34" charset="0"/>
              <a:buChar char="•"/>
            </a:pPr>
            <a:r>
              <a:rPr lang="en-US" sz="2100">
                <a:solidFill>
                  <a:srgbClr val="000000"/>
                </a:solidFill>
                <a:latin typeface="Roboto Medium" panose="02000000000000000000" pitchFamily="2" charset="0"/>
                <a:ea typeface="Roboto Medium" panose="02000000000000000000" pitchFamily="2" charset="0"/>
                <a:cs typeface="+mn-lt"/>
              </a:rPr>
              <a:t>Employees with multiple jobs may receive Family Leave benefits if they only take leave from one employer. They cannot exceed their usual work schedule in their other job. </a:t>
            </a:r>
          </a:p>
          <a:p>
            <a:pPr marL="342900" indent="-342900">
              <a:spcAft>
                <a:spcPts val="800"/>
              </a:spcAft>
              <a:buClr>
                <a:srgbClr val="F36E4E"/>
              </a:buClr>
              <a:buFont typeface="Arial" panose="020B0604020202020204" pitchFamily="34" charset="0"/>
              <a:buChar char="•"/>
            </a:pPr>
            <a:r>
              <a:rPr lang="en-US" sz="2100">
                <a:solidFill>
                  <a:srgbClr val="000000"/>
                </a:solidFill>
                <a:latin typeface="Roboto Medium" panose="02000000000000000000" pitchFamily="2" charset="0"/>
                <a:ea typeface="Roboto Medium" panose="02000000000000000000" pitchFamily="2" charset="0"/>
                <a:cs typeface="+mn-lt"/>
              </a:rPr>
              <a:t>Employees with multiple jobs may receive Family Leave benefits if they take leave from more than one employer.</a:t>
            </a:r>
          </a:p>
          <a:p>
            <a:pPr marL="342900" indent="-342900">
              <a:spcAft>
                <a:spcPts val="800"/>
              </a:spcAft>
              <a:buClr>
                <a:srgbClr val="F36E4E"/>
              </a:buClr>
              <a:buFont typeface="Arial" panose="020B0604020202020204" pitchFamily="34" charset="0"/>
              <a:buChar char="•"/>
            </a:pPr>
            <a:r>
              <a:rPr lang="en-US" sz="2100">
                <a:solidFill>
                  <a:srgbClr val="000000"/>
                </a:solidFill>
                <a:latin typeface="Roboto Medium" panose="02000000000000000000" pitchFamily="2" charset="0"/>
                <a:ea typeface="Roboto Medium" panose="02000000000000000000" pitchFamily="2" charset="0"/>
                <a:cs typeface="+mn-lt"/>
              </a:rPr>
              <a:t>Benefit rate will be based on the wages from the employment from which they are taking leave.</a:t>
            </a:r>
          </a:p>
          <a:p>
            <a:pPr marL="342900" indent="-342900">
              <a:buClr>
                <a:srgbClr val="F36E4E"/>
              </a:buClr>
              <a:buFont typeface="Arial" panose="020B0604020202020204" pitchFamily="34" charset="0"/>
              <a:buChar char="•"/>
            </a:pPr>
            <a:endParaRPr lang="en-US" sz="2000" b="1">
              <a:solidFill>
                <a:srgbClr val="000000"/>
              </a:solidFill>
              <a:ea typeface="+mn-lt"/>
              <a:cs typeface="+mn-lt"/>
            </a:endParaRPr>
          </a:p>
          <a:p>
            <a:pPr marL="342900" indent="-342900">
              <a:buClr>
                <a:srgbClr val="F36E4E"/>
              </a:buClr>
              <a:buFont typeface="Arial" panose="020B0604020202020204" pitchFamily="34" charset="0"/>
              <a:buChar char="•"/>
            </a:pPr>
            <a:endParaRPr lang="en-US">
              <a:solidFill>
                <a:srgbClr val="000000"/>
              </a:solidFill>
              <a:ea typeface="+mn-lt"/>
              <a:cs typeface="+mn-lt"/>
            </a:endParaRPr>
          </a:p>
          <a:p>
            <a:pPr marL="342900" indent="-342900">
              <a:buClr>
                <a:srgbClr val="F36E4E"/>
              </a:buClr>
              <a:buFont typeface="Arial" panose="020B0604020202020204" pitchFamily="34" charset="0"/>
              <a:buChar char="•"/>
            </a:pPr>
            <a:endParaRPr lang="en-US">
              <a:solidFill>
                <a:srgbClr val="000000"/>
              </a:solidFill>
              <a:latin typeface="Calibri Light"/>
              <a:ea typeface="Roboto Medium" panose="02000000000000000000" pitchFamily="2" charset="0"/>
              <a:cs typeface="Calibri Light"/>
            </a:endParaRPr>
          </a:p>
          <a:p>
            <a:pPr marL="285750" indent="-285750" fontAlgn="base">
              <a:buClr>
                <a:srgbClr val="F36E4E"/>
              </a:buClr>
              <a:buFont typeface="Arial" panose="020B0604020202020204" pitchFamily="34" charset="0"/>
              <a:buChar char="•"/>
            </a:pPr>
            <a:endParaRPr lang="en-US">
              <a:solidFill>
                <a:srgbClr val="000000"/>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a:solidFill>
                <a:srgbClr val="000000"/>
              </a:solidFill>
              <a:latin typeface="Roboto Medium" panose="02000000000000000000" pitchFamily="2" charset="0"/>
              <a:ea typeface="Roboto Medium" panose="02000000000000000000" pitchFamily="2" charset="0"/>
            </a:endParaRPr>
          </a:p>
          <a:p>
            <a:pPr marL="285750" indent="-285750" fontAlgn="base">
              <a:buClr>
                <a:srgbClr val="F36E4E"/>
              </a:buClr>
              <a:buFont typeface="Arial" panose="020B0604020202020204" pitchFamily="34" charset="0"/>
              <a:buChar char="•"/>
            </a:pPr>
            <a:endParaRPr lang="en-US">
              <a:solidFill>
                <a:srgbClr val="000000"/>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a:solidFill>
                <a:srgbClr val="000000"/>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779429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211648" y="414920"/>
            <a:ext cx="8493368" cy="1029021"/>
          </a:xfrm>
          <a:prstGeom prst="rect">
            <a:avLst/>
          </a:prstGeom>
          <a:noFill/>
        </p:spPr>
        <p:txBody>
          <a:bodyPr wrap="square" lIns="0" tIns="0" rIns="0" bIns="0" rtlCol="0">
            <a:noAutofit/>
          </a:bodyPr>
          <a:lstStyle/>
          <a:p>
            <a:r>
              <a:rPr lang="en-US" sz="2600" b="1" dirty="0">
                <a:solidFill>
                  <a:srgbClr val="161F48"/>
                </a:solidFill>
                <a:latin typeface="Roboto Black" panose="02000000000000000000" pitchFamily="2" charset="0"/>
                <a:ea typeface="Roboto Black" panose="02000000000000000000" pitchFamily="2" charset="0"/>
              </a:rPr>
              <a:t>INJURED AT WORK? </a:t>
            </a:r>
          </a:p>
          <a:p>
            <a:r>
              <a:rPr lang="en-US" sz="1600" b="1" dirty="0">
                <a:solidFill>
                  <a:srgbClr val="161F48"/>
                </a:solidFill>
                <a:latin typeface="Roboto Black" panose="02000000000000000000" pitchFamily="2" charset="0"/>
                <a:ea typeface="Roboto Black" panose="02000000000000000000" pitchFamily="2" charset="0"/>
              </a:rPr>
              <a:t>TEMPORARY DISABILITY VS. WORKERS’ COMPENSATION</a:t>
            </a:r>
          </a:p>
        </p:txBody>
      </p:sp>
      <p:sp>
        <p:nvSpPr>
          <p:cNvPr id="5" name="TextBox 4">
            <a:extLst>
              <a:ext uri="{FF2B5EF4-FFF2-40B4-BE49-F238E27FC236}">
                <a16:creationId xmlns:a16="http://schemas.microsoft.com/office/drawing/2014/main" id="{D19194B9-E377-450E-B143-265BAFB79EBB}"/>
              </a:ext>
            </a:extLst>
          </p:cNvPr>
          <p:cNvSpPr txBox="1"/>
          <p:nvPr/>
        </p:nvSpPr>
        <p:spPr>
          <a:xfrm>
            <a:off x="333103" y="2256715"/>
            <a:ext cx="8250458" cy="4265022"/>
          </a:xfrm>
          <a:prstGeom prst="rect">
            <a:avLst/>
          </a:prstGeom>
          <a:noFill/>
        </p:spPr>
        <p:txBody>
          <a:bodyPr wrap="square" lIns="0" tIns="0" rIns="0" bIns="0" rtlCol="0" anchor="t">
            <a:noAutofit/>
          </a:bodyPr>
          <a:lstStyle/>
          <a:p>
            <a:pPr marL="285750" indent="-285750" algn="l">
              <a:spcAft>
                <a:spcPts val="1200"/>
              </a:spcAft>
              <a:buClr>
                <a:srgbClr val="F36E4E"/>
              </a:buClr>
              <a:buFont typeface="Arial" panose="020B0604020202020204" pitchFamily="34" charset="0"/>
              <a:buChar char="•"/>
            </a:pPr>
            <a:r>
              <a:rPr lang="en-US" dirty="0">
                <a:latin typeface="Roboto Medium"/>
                <a:ea typeface="Roboto Medium"/>
                <a:cs typeface="Arial"/>
              </a:rPr>
              <a:t>Temporary Disability benefits cover non-work-related illness or injury. </a:t>
            </a:r>
            <a:endParaRPr lang="en-US">
              <a:latin typeface="Roboto Medium"/>
              <a:ea typeface="Roboto Medium"/>
              <a:cs typeface="Arial"/>
            </a:endParaRPr>
          </a:p>
          <a:p>
            <a:pPr marL="285750" indent="-285750" algn="l">
              <a:spcAft>
                <a:spcPts val="1200"/>
              </a:spcAft>
              <a:buClr>
                <a:srgbClr val="F36E4E"/>
              </a:buClr>
              <a:buFont typeface="Arial" panose="020B0604020202020204" pitchFamily="34" charset="0"/>
              <a:buChar char="•"/>
            </a:pPr>
            <a:r>
              <a:rPr lang="en-US" dirty="0">
                <a:latin typeface="Roboto Medium"/>
                <a:ea typeface="Roboto Medium"/>
                <a:cs typeface="Arial"/>
              </a:rPr>
              <a:t>Workers’ Compensation benefits cover work-related illness or injury.  The worker should notify the employer immediately if they are injured on the job. </a:t>
            </a:r>
            <a:endParaRPr lang="en-US">
              <a:latin typeface="Roboto Medium"/>
              <a:ea typeface="Roboto Medium"/>
              <a:cs typeface="Arial"/>
            </a:endParaRPr>
          </a:p>
          <a:p>
            <a:pPr marL="285750" indent="-285750" algn="l">
              <a:spcAft>
                <a:spcPts val="1200"/>
              </a:spcAft>
              <a:buClr>
                <a:srgbClr val="F36E4E"/>
              </a:buClr>
              <a:buFont typeface="Arial" panose="020B0604020202020204" pitchFamily="34" charset="0"/>
              <a:buChar char="•"/>
            </a:pPr>
            <a:r>
              <a:rPr lang="en-US" dirty="0">
                <a:latin typeface="Roboto Medium"/>
                <a:ea typeface="Roboto Medium"/>
                <a:cs typeface="Arial"/>
              </a:rPr>
              <a:t>The employer’s insurance carrier determines if the worker is eligible to receive Workers’ Compensation benefits. If a worker is determined to not be eligible, they can file a claim to contest the decision with NJ Division on Workers’ Compensation. Learn more at </a:t>
            </a:r>
            <a:r>
              <a:rPr lang="en-US" dirty="0">
                <a:solidFill>
                  <a:srgbClr val="2D98AF"/>
                </a:solidFill>
                <a:latin typeface="Roboto Medium"/>
                <a:ea typeface="Roboto Medium"/>
                <a:cs typeface="Arial"/>
              </a:rPr>
              <a:t>nj.gov/labor/</a:t>
            </a:r>
            <a:r>
              <a:rPr lang="en-US" dirty="0" err="1">
                <a:solidFill>
                  <a:srgbClr val="2D98AF"/>
                </a:solidFill>
                <a:latin typeface="Roboto Medium"/>
                <a:ea typeface="Roboto Medium"/>
                <a:cs typeface="Arial"/>
              </a:rPr>
              <a:t>wc</a:t>
            </a:r>
            <a:r>
              <a:rPr lang="en-US" dirty="0">
                <a:solidFill>
                  <a:srgbClr val="161F48"/>
                </a:solidFill>
                <a:latin typeface="Roboto Medium"/>
                <a:ea typeface="Roboto Medium"/>
                <a:cs typeface="Arial"/>
              </a:rPr>
              <a:t>. </a:t>
            </a:r>
            <a:endParaRPr lang="en-US">
              <a:solidFill>
                <a:srgbClr val="161F48"/>
              </a:solidFill>
              <a:latin typeface="Roboto Medium"/>
              <a:ea typeface="Roboto Medium"/>
              <a:cs typeface="Arial"/>
            </a:endParaRPr>
          </a:p>
          <a:p>
            <a:pPr marL="285750" indent="-285750" algn="l">
              <a:spcAft>
                <a:spcPts val="1200"/>
              </a:spcAft>
              <a:buClr>
                <a:srgbClr val="F36E4E"/>
              </a:buClr>
              <a:buFont typeface="Arial" panose="020B0604020202020204" pitchFamily="34" charset="0"/>
              <a:buChar char="•"/>
            </a:pPr>
            <a:r>
              <a:rPr lang="en-US" dirty="0">
                <a:latin typeface="Roboto Medium"/>
                <a:ea typeface="Roboto Medium"/>
                <a:cs typeface="Arial"/>
              </a:rPr>
              <a:t>While their appeal is pending, they may qualify for Temporary Disability Insurance benefits. If they’re awarded workers compensation benefits, any Temporary Disability benefits they received must be returned to the State of NJ. The funds are typically returned by the Workers’ Compensation insurance carrier on the worker’s behalf. </a:t>
            </a:r>
            <a:endParaRPr lang="en-US">
              <a:latin typeface="Roboto Medium"/>
              <a:ea typeface="Roboto Medium"/>
              <a:cs typeface="Arial"/>
            </a:endParaRPr>
          </a:p>
        </p:txBody>
      </p:sp>
    </p:spTree>
    <p:extLst>
      <p:ext uri="{BB962C8B-B14F-4D97-AF65-F5344CB8AC3E}">
        <p14:creationId xmlns:p14="http://schemas.microsoft.com/office/powerpoint/2010/main" val="195182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1908"/>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85604" y="472112"/>
            <a:ext cx="8668148" cy="1029021"/>
          </a:xfrm>
          <a:prstGeom prst="rect">
            <a:avLst/>
          </a:prstGeom>
          <a:noFill/>
        </p:spPr>
        <p:txBody>
          <a:bodyPr wrap="square" lIns="0" tIns="0" rIns="0" bIns="0" rtlCol="0">
            <a:noAutofit/>
          </a:bodyPr>
          <a:lstStyle/>
          <a:p>
            <a:r>
              <a:rPr lang="en-US" sz="4000" b="1" dirty="0">
                <a:solidFill>
                  <a:srgbClr val="161F48"/>
                </a:solidFill>
                <a:latin typeface="Roboto Black" panose="02000000000000000000" pitchFamily="2" charset="0"/>
                <a:ea typeface="Roboto Black" panose="02000000000000000000" pitchFamily="2" charset="0"/>
              </a:rPr>
              <a:t>TIPS ON APPLYING </a:t>
            </a: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453554"/>
            <a:ext cx="8309092" cy="1736662"/>
          </a:xfrm>
          <a:prstGeom prst="rect">
            <a:avLst/>
          </a:prstGeom>
          <a:noFill/>
        </p:spPr>
        <p:txBody>
          <a:bodyPr wrap="square" lIns="0" tIns="0" rIns="0" bIns="0" rtlCol="0" anchor="t">
            <a:noAutofit/>
          </a:bodyPr>
          <a:lstStyle/>
          <a:p>
            <a:pPr marL="342900" indent="-342900">
              <a:spcAft>
                <a:spcPts val="1200"/>
              </a:spcAft>
              <a:buClr>
                <a:srgbClr val="F36E4E"/>
              </a:buClr>
              <a:buFont typeface="Arial" panose="020B0604020202020204" pitchFamily="34" charset="0"/>
              <a:buChar char="•"/>
            </a:pPr>
            <a:r>
              <a:rPr lang="en-US" sz="2000" dirty="0">
                <a:latin typeface="Roboto Medium" panose="02000000000000000000" pitchFamily="2" charset="0"/>
                <a:ea typeface="Roboto Medium" panose="02000000000000000000" pitchFamily="2" charset="0"/>
                <a:cs typeface="Roboto Medium" panose="02000000000000000000" pitchFamily="2" charset="0"/>
              </a:rPr>
              <a:t>It can take a number of weeks to get approved or denied – so plan ahead to the best of your ability. To speed up processing, make sure you don’t miss any requirements when you apply.</a:t>
            </a:r>
            <a:endParaRPr lang="en-US" sz="2000">
              <a:latin typeface="Roboto Medium" panose="02000000000000000000" pitchFamily="2" charset="0"/>
              <a:ea typeface="Roboto Medium" panose="02000000000000000000" pitchFamily="2" charset="0"/>
              <a:cs typeface="Roboto Medium" panose="02000000000000000000" pitchFamily="2" charset="0"/>
            </a:endParaRPr>
          </a:p>
          <a:p>
            <a:pPr marL="342900" indent="-342900">
              <a:spcAft>
                <a:spcPts val="1200"/>
              </a:spcAft>
              <a:buClr>
                <a:srgbClr val="F36E4E"/>
              </a:buClr>
              <a:buFont typeface="Arial" panose="020B0604020202020204" pitchFamily="34" charset="0"/>
              <a:buChar char="•"/>
            </a:pPr>
            <a:r>
              <a:rPr lang="en-US" sz="2000" dirty="0">
                <a:solidFill>
                  <a:srgbClr val="F36E4E"/>
                </a:solidFill>
                <a:latin typeface="Roboto Medium" panose="02000000000000000000" pitchFamily="2" charset="0"/>
                <a:ea typeface="Roboto Medium" panose="02000000000000000000" pitchFamily="2" charset="0"/>
                <a:cs typeface="Roboto Medium" panose="02000000000000000000" pitchFamily="2" charset="0"/>
              </a:rPr>
              <a:t>View the application video guides: </a:t>
            </a:r>
            <a:r>
              <a:rPr lang="en-US" sz="2000" b="1" dirty="0">
                <a:latin typeface="Roboto Medium" panose="02000000000000000000" pitchFamily="2" charset="0"/>
                <a:ea typeface="Roboto Medium" panose="02000000000000000000" pitchFamily="2" charset="0"/>
                <a:cs typeface="Roboto Medium" panose="02000000000000000000" pitchFamily="2" charset="0"/>
                <a:hlinkClick r:id="rId4"/>
              </a:rPr>
              <a:t>myleavebenefits.nj.gov/</a:t>
            </a:r>
            <a:r>
              <a:rPr lang="en-US" sz="2000" b="1" dirty="0" err="1">
                <a:latin typeface="Roboto Medium" panose="02000000000000000000" pitchFamily="2" charset="0"/>
                <a:ea typeface="Roboto Medium" panose="02000000000000000000" pitchFamily="2" charset="0"/>
                <a:cs typeface="Roboto Medium" panose="02000000000000000000" pitchFamily="2" charset="0"/>
                <a:hlinkClick r:id="rId4"/>
              </a:rPr>
              <a:t>appvideos</a:t>
            </a:r>
            <a:r>
              <a:rPr lang="en-US" sz="2000" b="1" dirty="0">
                <a:latin typeface="Roboto Medium" panose="02000000000000000000" pitchFamily="2" charset="0"/>
                <a:ea typeface="Roboto Medium" panose="02000000000000000000" pitchFamily="2" charset="0"/>
                <a:cs typeface="Roboto Medium" panose="02000000000000000000" pitchFamily="2" charset="0"/>
                <a:hlinkClick r:id="rId4"/>
              </a:rPr>
              <a:t>. </a:t>
            </a:r>
            <a:endParaRPr lang="en-US" sz="2000">
              <a:latin typeface="Roboto Medium" panose="02000000000000000000" pitchFamily="2" charset="0"/>
              <a:ea typeface="Roboto Medium" panose="02000000000000000000" pitchFamily="2" charset="0"/>
              <a:cs typeface="Roboto Medium" panose="02000000000000000000" pitchFamily="2" charset="0"/>
            </a:endParaRPr>
          </a:p>
          <a:p>
            <a:pPr marL="342900" indent="-342900">
              <a:spcAft>
                <a:spcPts val="1200"/>
              </a:spcAft>
              <a:buClr>
                <a:srgbClr val="F36E4E"/>
              </a:buClr>
              <a:buFont typeface="Arial" panose="020B0604020202020204" pitchFamily="34" charset="0"/>
              <a:buChar char="•"/>
            </a:pPr>
            <a:r>
              <a:rPr lang="en-US" sz="2000" dirty="0">
                <a:latin typeface="Roboto Medium" panose="02000000000000000000" pitchFamily="2" charset="0"/>
                <a:ea typeface="Roboto Medium" panose="02000000000000000000" pitchFamily="2" charset="0"/>
                <a:cs typeface="Roboto Medium" panose="02000000000000000000" pitchFamily="2" charset="0"/>
              </a:rPr>
              <a:t>We recommend applying </a:t>
            </a:r>
            <a:r>
              <a:rPr lang="en-US" sz="2000" b="1" dirty="0">
                <a:latin typeface="Roboto Medium" panose="02000000000000000000" pitchFamily="2" charset="0"/>
                <a:ea typeface="Roboto Medium" panose="02000000000000000000" pitchFamily="2" charset="0"/>
                <a:cs typeface="Roboto Medium" panose="02000000000000000000" pitchFamily="2" charset="0"/>
                <a:hlinkClick r:id="rId5">
                  <a:extLst>
                    <a:ext uri="{A12FA001-AC4F-418D-AE19-62706E023703}">
                      <ahyp:hlinkClr xmlns:ahyp="http://schemas.microsoft.com/office/drawing/2018/hyperlinkcolor" val="tx"/>
                    </a:ext>
                  </a:extLst>
                </a:hlinkClick>
              </a:rPr>
              <a:t>online</a:t>
            </a:r>
            <a:r>
              <a:rPr lang="en-US" sz="2000" dirty="0">
                <a:latin typeface="Roboto Medium" panose="02000000000000000000" pitchFamily="2" charset="0"/>
                <a:ea typeface="Roboto Medium" panose="02000000000000000000" pitchFamily="2" charset="0"/>
                <a:cs typeface="Roboto Medium" panose="02000000000000000000" pitchFamily="2" charset="0"/>
              </a:rPr>
              <a:t>—but you can also apply by </a:t>
            </a:r>
            <a:r>
              <a:rPr lang="en-US" sz="2000" b="1" dirty="0">
                <a:latin typeface="Roboto Medium" panose="02000000000000000000" pitchFamily="2" charset="0"/>
                <a:ea typeface="Roboto Medium" panose="02000000000000000000" pitchFamily="2" charset="0"/>
                <a:cs typeface="Roboto Medium" panose="02000000000000000000" pitchFamily="2" charset="0"/>
                <a:hlinkClick r:id="rId6">
                  <a:extLst>
                    <a:ext uri="{A12FA001-AC4F-418D-AE19-62706E023703}">
                      <ahyp:hlinkClr xmlns:ahyp="http://schemas.microsoft.com/office/drawing/2018/hyperlinkcolor" val="tx"/>
                    </a:ext>
                  </a:extLst>
                </a:hlinkClick>
              </a:rPr>
              <a:t>mail or fax</a:t>
            </a:r>
            <a:r>
              <a:rPr lang="en-US" sz="2000" b="1" dirty="0">
                <a:latin typeface="Roboto Medium" panose="02000000000000000000" pitchFamily="2" charset="0"/>
                <a:ea typeface="Roboto Medium" panose="02000000000000000000" pitchFamily="2" charset="0"/>
                <a:cs typeface="Roboto Medium" panose="02000000000000000000" pitchFamily="2" charset="0"/>
              </a:rPr>
              <a:t>.</a:t>
            </a:r>
            <a:r>
              <a:rPr lang="en-US" sz="2000" dirty="0">
                <a:latin typeface="Roboto Medium" panose="02000000000000000000" pitchFamily="2" charset="0"/>
                <a:ea typeface="Roboto Medium" panose="02000000000000000000" pitchFamily="2" charset="0"/>
                <a:cs typeface="Roboto Medium" panose="02000000000000000000" pitchFamily="2" charset="0"/>
              </a:rPr>
              <a:t> </a:t>
            </a:r>
            <a:endParaRPr lang="en-US">
              <a:latin typeface="Roboto Medium" panose="02000000000000000000" pitchFamily="2" charset="0"/>
              <a:ea typeface="Roboto Medium" panose="02000000000000000000" pitchFamily="2" charset="0"/>
              <a:cs typeface="Roboto Medium" panose="02000000000000000000" pitchFamily="2" charset="0"/>
            </a:endParaRPr>
          </a:p>
          <a:p>
            <a:pPr marL="342900" indent="-342900">
              <a:spcAft>
                <a:spcPts val="1200"/>
              </a:spcAft>
              <a:buClr>
                <a:srgbClr val="F36E4E"/>
              </a:buClr>
              <a:buFont typeface="Arial" panose="020B0604020202020204" pitchFamily="34" charset="0"/>
              <a:buChar char="•"/>
            </a:pPr>
            <a:r>
              <a:rPr lang="en-US" sz="2000" dirty="0">
                <a:latin typeface="Roboto Medium" panose="02000000000000000000" pitchFamily="2" charset="0"/>
                <a:ea typeface="Roboto Medium" panose="02000000000000000000" pitchFamily="2" charset="0"/>
                <a:cs typeface="Roboto Medium" panose="02000000000000000000" pitchFamily="2" charset="0"/>
              </a:rPr>
              <a:t>A trusted person can help you fill out the application.</a:t>
            </a:r>
            <a:endParaRPr lang="en-US">
              <a:latin typeface="Roboto Medium" panose="02000000000000000000" pitchFamily="2" charset="0"/>
              <a:ea typeface="Roboto Medium" panose="02000000000000000000" pitchFamily="2" charset="0"/>
              <a:cs typeface="Roboto Medium" panose="02000000000000000000" pitchFamily="2" charset="0"/>
            </a:endParaRPr>
          </a:p>
          <a:p>
            <a:pPr marL="342900" indent="-342900">
              <a:spcAft>
                <a:spcPts val="1200"/>
              </a:spcAft>
              <a:buClr>
                <a:srgbClr val="F36E4E"/>
              </a:buClr>
              <a:buFont typeface="Arial" panose="020B0604020202020204" pitchFamily="34" charset="0"/>
              <a:buChar char="•"/>
            </a:pPr>
            <a:r>
              <a:rPr lang="en-US" sz="2000" dirty="0">
                <a:latin typeface="Roboto Medium" panose="02000000000000000000" pitchFamily="2" charset="0"/>
                <a:ea typeface="Roboto Medium" panose="02000000000000000000" pitchFamily="2" charset="0"/>
                <a:cs typeface="Roboto Medium" panose="02000000000000000000" pitchFamily="2" charset="0"/>
              </a:rPr>
              <a:t>For TDI, you can list a representative on your application.</a:t>
            </a:r>
            <a:endParaRPr lang="en-US">
              <a:latin typeface="Roboto Medium" panose="02000000000000000000" pitchFamily="2" charset="0"/>
              <a:ea typeface="Roboto Medium" panose="02000000000000000000" pitchFamily="2" charset="0"/>
              <a:cs typeface="Roboto Medium" panose="02000000000000000000" pitchFamily="2" charset="0"/>
            </a:endParaRPr>
          </a:p>
          <a:p>
            <a:pPr marL="342900" indent="-342900">
              <a:buClr>
                <a:srgbClr val="F36E4E"/>
              </a:buClr>
              <a:buFont typeface="Arial" panose="020B0604020202020204" pitchFamily="34" charset="0"/>
              <a:buChar char="•"/>
            </a:pPr>
            <a:r>
              <a:rPr lang="en-US" sz="2000" dirty="0">
                <a:latin typeface="Roboto Medium" panose="02000000000000000000" pitchFamily="2" charset="0"/>
                <a:ea typeface="Roboto Medium" panose="02000000000000000000" pitchFamily="2" charset="0"/>
                <a:cs typeface="Roboto Medium" panose="02000000000000000000" pitchFamily="2" charset="0"/>
              </a:rPr>
              <a:t>Follow up with your medical provider to ensure they submitted their portion of the application (when required).</a:t>
            </a:r>
            <a:endParaRPr lang="en-US" sz="2000" b="1">
              <a:latin typeface="Roboto Medium" panose="02000000000000000000" pitchFamily="2" charset="0"/>
              <a:ea typeface="Roboto Medium" panose="02000000000000000000" pitchFamily="2" charset="0"/>
              <a:cs typeface="Roboto Medium" panose="02000000000000000000" pitchFamily="2" charset="0"/>
            </a:endParaRPr>
          </a:p>
          <a:p>
            <a:pPr marL="342900" indent="-342900">
              <a:buClr>
                <a:srgbClr val="F36E4E"/>
              </a:buClr>
              <a:buFont typeface="Arial" panose="020B0604020202020204" pitchFamily="34" charset="0"/>
              <a:buChar char="•"/>
            </a:pPr>
            <a:endParaRPr lang="en-US">
              <a:solidFill>
                <a:srgbClr val="161F48"/>
              </a:solidFill>
              <a:ea typeface="+mn-lt"/>
              <a:cs typeface="+mn-lt"/>
            </a:endParaRPr>
          </a:p>
          <a:p>
            <a:pPr marL="342900" indent="-342900">
              <a:buClr>
                <a:srgbClr val="F36E4E"/>
              </a:buClr>
              <a:buFont typeface="Arial" panose="020B0604020202020204" pitchFamily="34" charset="0"/>
              <a:buChar char="•"/>
            </a:pPr>
            <a:endParaRPr lang="en-US">
              <a:solidFill>
                <a:srgbClr val="161F48"/>
              </a:solidFill>
              <a:latin typeface="Calibri Light"/>
              <a:ea typeface="Roboto Medium" panose="02000000000000000000" pitchFamily="2" charset="0"/>
              <a:cs typeface="Calibri Light"/>
            </a:endParaRPr>
          </a:p>
          <a:p>
            <a:pPr marL="285750" indent="-285750" fontAlgn="base">
              <a:buClr>
                <a:srgbClr val="F36E4E"/>
              </a:buClr>
              <a:buFont typeface="Arial" panose="020B0604020202020204" pitchFamily="34" charset="0"/>
              <a:buChar char="•"/>
            </a:pPr>
            <a:endParaRPr lang="en-US">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dirty="0">
              <a:solidFill>
                <a:srgbClr val="161F48"/>
              </a:solidFill>
              <a:latin typeface="Roboto Medium" panose="02000000000000000000" pitchFamily="2" charset="0"/>
              <a:ea typeface="Roboto Medium" panose="02000000000000000000" pitchFamily="2" charset="0"/>
            </a:endParaRPr>
          </a:p>
          <a:p>
            <a:pPr marL="285750" indent="-285750" fontAlgn="base">
              <a:buClr>
                <a:srgbClr val="F36E4E"/>
              </a:buClr>
              <a:buFont typeface="Arial" panose="020B0604020202020204" pitchFamily="34" charset="0"/>
              <a:buChar char="•"/>
            </a:pPr>
            <a:endParaRPr lang="en-US">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410602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1908"/>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85604" y="472112"/>
            <a:ext cx="8668148" cy="1029021"/>
          </a:xfrm>
          <a:prstGeom prst="rect">
            <a:avLst/>
          </a:prstGeom>
          <a:noFill/>
        </p:spPr>
        <p:txBody>
          <a:bodyPr wrap="square" lIns="0" tIns="0" rIns="0" bIns="0" rtlCol="0" anchor="t">
            <a:noAutofit/>
          </a:bodyPr>
          <a:lstStyle/>
          <a:p>
            <a:r>
              <a:rPr lang="en-US" sz="4000" b="1" dirty="0">
                <a:solidFill>
                  <a:srgbClr val="161F48"/>
                </a:solidFill>
                <a:latin typeface="Roboto Black"/>
                <a:ea typeface="Roboto Black"/>
              </a:rPr>
              <a:t>AFTER YOU APPLY</a:t>
            </a:r>
            <a:endParaRPr lang="en-US" dirty="0"/>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331493"/>
            <a:ext cx="8250458" cy="1736662"/>
          </a:xfrm>
          <a:prstGeom prst="rect">
            <a:avLst/>
          </a:prstGeom>
          <a:noFill/>
        </p:spPr>
        <p:txBody>
          <a:bodyPr wrap="square" lIns="0" tIns="0" rIns="0" bIns="0" rtlCol="0" anchor="t">
            <a:noAutofit/>
          </a:bodyPr>
          <a:lstStyle/>
          <a:p>
            <a:pPr marL="342900" indent="-342900" fontAlgn="base">
              <a:spcAft>
                <a:spcPts val="1200"/>
              </a:spcAft>
              <a:buClr>
                <a:srgbClr val="F36E4E"/>
              </a:buClr>
              <a:buFont typeface="Arial" panose="020B0604020202020204" pitchFamily="34" charset="0"/>
              <a:buChar char="•"/>
            </a:pPr>
            <a:r>
              <a:rPr lang="en-US" sz="2000" dirty="0">
                <a:latin typeface="Roboto Medium" panose="02000000000000000000" pitchFamily="2" charset="0"/>
                <a:ea typeface="Roboto Medium" panose="02000000000000000000" pitchFamily="2" charset="0"/>
                <a:cs typeface="Roboto Medium" panose="02000000000000000000" pitchFamily="2" charset="0"/>
              </a:rPr>
              <a:t>Read the “What Happens After I Apply” webpage: </a:t>
            </a:r>
            <a:r>
              <a:rPr lang="en-US" sz="2000" b="1" dirty="0">
                <a:solidFill>
                  <a:srgbClr val="161F48"/>
                </a:solidFill>
                <a:latin typeface="Roboto Medium" panose="02000000000000000000" pitchFamily="2" charset="0"/>
                <a:ea typeface="Roboto Medium" panose="02000000000000000000" pitchFamily="2" charset="0"/>
                <a:cs typeface="Roboto Medium" panose="02000000000000000000" pitchFamily="2" charset="0"/>
                <a:hlinkClick r:id="rId4"/>
              </a:rPr>
              <a:t>myleavebenefits.nj.gov/status</a:t>
            </a:r>
            <a:endParaRPr lang="en-US" sz="2000" dirty="0">
              <a:latin typeface="Roboto Medium" panose="02000000000000000000" pitchFamily="2" charset="0"/>
              <a:ea typeface="Roboto Medium" panose="02000000000000000000" pitchFamily="2" charset="0"/>
              <a:cs typeface="Roboto Medium" panose="02000000000000000000" pitchFamily="2" charset="0"/>
            </a:endParaRPr>
          </a:p>
          <a:p>
            <a:pPr marL="342900" indent="-342900">
              <a:spcAft>
                <a:spcPts val="1200"/>
              </a:spcAft>
              <a:buClr>
                <a:srgbClr val="F36E4E"/>
              </a:buClr>
              <a:buFont typeface="Arial" panose="020B0604020202020204" pitchFamily="34" charset="0"/>
              <a:buChar char="•"/>
            </a:pPr>
            <a:r>
              <a:rPr lang="en-US" sz="2000" dirty="0">
                <a:latin typeface="Roboto Medium" panose="02000000000000000000" pitchFamily="2" charset="0"/>
                <a:ea typeface="Roboto Medium" panose="02000000000000000000" pitchFamily="2" charset="0"/>
                <a:cs typeface="Roboto Medium" panose="02000000000000000000" pitchFamily="2" charset="0"/>
              </a:rPr>
              <a:t>Check your claim status online</a:t>
            </a:r>
            <a:endParaRPr lang="en-US" sz="2000">
              <a:latin typeface="Roboto Medium" panose="02000000000000000000" pitchFamily="2" charset="0"/>
              <a:ea typeface="Roboto Medium" panose="02000000000000000000" pitchFamily="2" charset="0"/>
              <a:cs typeface="Roboto Medium" panose="02000000000000000000" pitchFamily="2" charset="0"/>
            </a:endParaRPr>
          </a:p>
          <a:p>
            <a:pPr marL="342900" indent="-342900" algn="l">
              <a:spcAft>
                <a:spcPts val="1200"/>
              </a:spcAft>
              <a:buClr>
                <a:srgbClr val="F36E4E"/>
              </a:buClr>
              <a:buFont typeface="Arial" panose="020B0604020202020204" pitchFamily="34" charset="0"/>
              <a:buChar char="•"/>
            </a:pPr>
            <a:r>
              <a:rPr lang="en-US" sz="2000" b="1"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Division of Temporary Disability and Family Leave Insurance</a:t>
            </a:r>
            <a:endParaRPr lang="en-US" sz="2000" b="1" i="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endParaRPr>
          </a:p>
          <a:p>
            <a:pPr lvl="1">
              <a:spcAft>
                <a:spcPts val="1200"/>
              </a:spcAft>
              <a:buClr>
                <a:srgbClr val="F36E4E"/>
              </a:buClr>
            </a:pPr>
            <a:r>
              <a:rPr lang="en-US" sz="2000" b="1"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Phone:</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609-292-7060     </a:t>
            </a:r>
            <a:b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b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8:00am - 4:30pm, Monday – Friday</a:t>
            </a:r>
            <a:r>
              <a:rPr lang="en-US" sz="2000"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n-US" sz="2000" b="0" i="1"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(except holidays)</a:t>
            </a:r>
            <a:br>
              <a:rPr lang="en-US" sz="2000" b="0" i="1"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br>
            <a:r>
              <a:rPr lang="en-US" sz="2000">
                <a:solidFill>
                  <a:srgbClr val="000000"/>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W</a:t>
            </a:r>
            <a:r>
              <a:rPr lang="en-US" sz="2000" b="1" i="0" dirty="0">
                <a:solidFill>
                  <a:srgbClr val="000000"/>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ait time:</a:t>
            </a:r>
            <a:r>
              <a:rPr lang="en-US" sz="2000" b="0" i="0" dirty="0">
                <a:solidFill>
                  <a:srgbClr val="FF0000"/>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n-US" sz="2000" b="1" i="0" dirty="0">
                <a:solidFill>
                  <a:srgbClr val="FF0000"/>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Monday</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n-US" sz="2000" b="1" i="0" dirty="0">
                <a:solidFill>
                  <a:srgbClr val="FF6600"/>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Tuesday</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n-US" sz="2000" b="1" i="0" dirty="0">
                <a:solidFill>
                  <a:srgbClr val="008000"/>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Wednesday</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n-US" sz="2000" b="1" i="0" dirty="0">
                <a:solidFill>
                  <a:srgbClr val="008000"/>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Thursday</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n-US" sz="2000" b="1" i="0" dirty="0">
                <a:solidFill>
                  <a:srgbClr val="008000"/>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Friday</a:t>
            </a:r>
            <a:endParaRPr lang="en-US" sz="2000" b="0" i="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endParaRPr>
          </a:p>
          <a:p>
            <a:pPr marL="342900" indent="-342900" algn="l">
              <a:buClr>
                <a:srgbClr val="F36E4E"/>
              </a:buClr>
              <a:buFont typeface="Arial" panose="020B0604020202020204" pitchFamily="34" charset="0"/>
              <a:buChar char="•"/>
            </a:pP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Call center menu is in English/Spanish and we have Spanish-speaking agents. For other languages, agents conference in Language Line and an interpreter is provided.</a:t>
            </a:r>
            <a:endParaRPr lang="en-US" sz="2000" b="0" i="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endParaRPr>
          </a:p>
          <a:p>
            <a:pPr marL="342900" indent="-342900">
              <a:buClr>
                <a:srgbClr val="F36E4E"/>
              </a:buClr>
              <a:buFont typeface="Arial" panose="020B0604020202020204" pitchFamily="34" charset="0"/>
              <a:buChar char="•"/>
            </a:pPr>
            <a:endParaRPr lang="en-US" sz="2000" b="1">
              <a:ea typeface="+mn-lt"/>
              <a:cs typeface="+mn-lt"/>
            </a:endParaRPr>
          </a:p>
          <a:p>
            <a:pPr marL="342900" indent="-342900" algn="l">
              <a:buClr>
                <a:srgbClr val="F36E4E"/>
              </a:buClr>
              <a:buFont typeface="Arial" panose="020B0604020202020204" pitchFamily="34" charset="0"/>
              <a:buChar char="•"/>
            </a:pPr>
            <a:endParaRPr lang="en-US" sz="2000" b="0" i="0">
              <a:solidFill>
                <a:srgbClr val="212529"/>
              </a:solidFill>
              <a:effectLst/>
              <a:highlight>
                <a:srgbClr val="FFFFFF"/>
              </a:highlight>
            </a:endParaRPr>
          </a:p>
        </p:txBody>
      </p:sp>
    </p:spTree>
    <p:extLst>
      <p:ext uri="{BB962C8B-B14F-4D97-AF65-F5344CB8AC3E}">
        <p14:creationId xmlns:p14="http://schemas.microsoft.com/office/powerpoint/2010/main" val="3814513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1908"/>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85604" y="472112"/>
            <a:ext cx="8668148" cy="1029021"/>
          </a:xfrm>
          <a:prstGeom prst="rect">
            <a:avLst/>
          </a:prstGeom>
          <a:noFill/>
        </p:spPr>
        <p:txBody>
          <a:bodyPr wrap="square" lIns="0" tIns="0" rIns="0" bIns="0" rtlCol="0" anchor="t">
            <a:noAutofit/>
          </a:bodyPr>
          <a:lstStyle/>
          <a:p>
            <a:r>
              <a:rPr lang="en-US" sz="4000" b="1" dirty="0">
                <a:solidFill>
                  <a:srgbClr val="161F48"/>
                </a:solidFill>
                <a:latin typeface="Roboto Black"/>
                <a:ea typeface="Roboto Black"/>
              </a:rPr>
              <a:t>AFTER YOU APPLY</a:t>
            </a:r>
            <a:endParaRPr lang="en-US" dirty="0"/>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431853"/>
            <a:ext cx="8250458" cy="1736662"/>
          </a:xfrm>
          <a:prstGeom prst="rect">
            <a:avLst/>
          </a:prstGeom>
          <a:noFill/>
        </p:spPr>
        <p:txBody>
          <a:bodyPr wrap="square" lIns="0" tIns="0" rIns="0" bIns="0" rtlCol="0" anchor="t">
            <a:noAutofit/>
          </a:bodyPr>
          <a:lstStyle/>
          <a:p>
            <a:pPr marL="342900" indent="-342900">
              <a:spcAft>
                <a:spcPts val="1200"/>
              </a:spcAft>
              <a:buClr>
                <a:srgbClr val="F36E4E"/>
              </a:buClr>
              <a:buFont typeface="Arial" panose="020B0604020202020204" pitchFamily="34" charset="0"/>
              <a:buChar char="•"/>
            </a:pPr>
            <a:r>
              <a:rPr lang="en-US" sz="2000" b="1" dirty="0">
                <a:latin typeface="Roboto Medium" panose="02000000000000000000" pitchFamily="2" charset="0"/>
                <a:ea typeface="Roboto Medium" panose="02000000000000000000" pitchFamily="2" charset="0"/>
                <a:cs typeface="Roboto Medium" panose="02000000000000000000" pitchFamily="2" charset="0"/>
              </a:rPr>
              <a:t>Fax:</a:t>
            </a:r>
            <a:r>
              <a:rPr lang="en-US" sz="2000" dirty="0">
                <a:latin typeface="Roboto Medium" panose="02000000000000000000" pitchFamily="2" charset="0"/>
                <a:ea typeface="Roboto Medium" panose="02000000000000000000" pitchFamily="2" charset="0"/>
                <a:cs typeface="Roboto Medium" panose="02000000000000000000" pitchFamily="2" charset="0"/>
              </a:rPr>
              <a:t> 609-984-4138</a:t>
            </a:r>
            <a:endParaRPr lang="en-US" sz="2000">
              <a:solidFill>
                <a:srgbClr val="161F48"/>
              </a:solidFill>
              <a:latin typeface="Roboto Medium" panose="02000000000000000000" pitchFamily="2" charset="0"/>
              <a:ea typeface="Roboto Medium" panose="02000000000000000000" pitchFamily="2" charset="0"/>
              <a:cs typeface="Roboto Medium" panose="02000000000000000000" pitchFamily="2" charset="0"/>
            </a:endParaRPr>
          </a:p>
          <a:p>
            <a:pPr marL="342900" indent="-342900">
              <a:spcAft>
                <a:spcPts val="1200"/>
              </a:spcAft>
              <a:buClr>
                <a:srgbClr val="F36E4E"/>
              </a:buClr>
              <a:buFont typeface="Arial" panose="020B0604020202020204" pitchFamily="34" charset="0"/>
              <a:buChar char="•"/>
            </a:pPr>
            <a:r>
              <a:rPr lang="en-US" sz="2000" dirty="0">
                <a:solidFill>
                  <a:srgbClr val="161F48"/>
                </a:solidFill>
                <a:latin typeface="Roboto Medium" panose="02000000000000000000" pitchFamily="2" charset="0"/>
                <a:ea typeface="Roboto Medium" panose="02000000000000000000" pitchFamily="2" charset="0"/>
                <a:cs typeface="Roboto Medium" panose="02000000000000000000" pitchFamily="2" charset="0"/>
              </a:rPr>
              <a:t>“Contact Us” form at </a:t>
            </a:r>
            <a:r>
              <a:rPr lang="en-US" sz="2000" b="1" dirty="0">
                <a:solidFill>
                  <a:srgbClr val="2D98AF"/>
                </a:solidFill>
                <a:latin typeface="Roboto Medium" panose="02000000000000000000" pitchFamily="2" charset="0"/>
                <a:ea typeface="Roboto Medium" panose="02000000000000000000" pitchFamily="2" charset="0"/>
                <a:cs typeface="Roboto Medium" panose="02000000000000000000" pitchFamily="2" charset="0"/>
              </a:rPr>
              <a:t>myleavebenefits.nj.gov/email</a:t>
            </a:r>
            <a:endParaRPr lang="en-US" sz="200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endParaRPr>
          </a:p>
          <a:p>
            <a:pPr marL="342900" indent="-342900" algn="l">
              <a:spcAft>
                <a:spcPts val="1200"/>
              </a:spcAft>
              <a:buClr>
                <a:srgbClr val="F36E4E"/>
              </a:buClr>
              <a:buFont typeface="Arial" panose="020B0604020202020204" pitchFamily="34" charset="0"/>
              <a:buChar char="•"/>
            </a:pP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Hearing Impaired Customers</a:t>
            </a:r>
            <a:endParaRPr lang="en-US" sz="2000" b="0" i="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endParaRPr>
          </a:p>
          <a:p>
            <a:pPr algn="l">
              <a:spcAft>
                <a:spcPts val="1200"/>
              </a:spcAft>
              <a:buClr>
                <a:srgbClr val="F36E4E"/>
              </a:buClr>
            </a:pPr>
            <a:r>
              <a:rPr lang="en-US" sz="2000" b="1"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Telecommunication Device for the Deaf (TDD): </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609-292-8319</a:t>
            </a:r>
            <a:endParaRPr lang="en-US" sz="2000" b="0" i="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endParaRPr>
          </a:p>
          <a:p>
            <a:pPr marL="342900" indent="-342900" algn="l">
              <a:spcAft>
                <a:spcPts val="1200"/>
              </a:spcAft>
              <a:buClr>
                <a:srgbClr val="F36E4E"/>
              </a:buClr>
              <a:buFont typeface="Arial" panose="020B0604020202020204" pitchFamily="34" charset="0"/>
              <a:buChar char="•"/>
            </a:pPr>
            <a:r>
              <a:rPr lang="en-US" sz="2000"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n-US" sz="2000" b="1"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New Jersey Relay Service - TT User: </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800-852-7899</a:t>
            </a:r>
            <a:endParaRPr lang="en-US" sz="2000" b="0" i="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endParaRPr>
          </a:p>
          <a:p>
            <a:pPr marL="342900" indent="-342900" algn="l">
              <a:spcAft>
                <a:spcPts val="1200"/>
              </a:spcAft>
              <a:buClr>
                <a:srgbClr val="F36E4E"/>
              </a:buClr>
              <a:buFont typeface="Arial" panose="020B0604020202020204" pitchFamily="34" charset="0"/>
              <a:buChar char="•"/>
            </a:pPr>
            <a:r>
              <a:rPr lang="en-US" sz="2000"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n-US" sz="2000" b="1"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New Jersey Relay Service - Voice User: </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800-852-7897</a:t>
            </a:r>
            <a:endParaRPr lang="en-US" sz="2000" b="0" i="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endParaRPr>
          </a:p>
          <a:p>
            <a:pPr marL="342900" indent="-342900">
              <a:buClr>
                <a:srgbClr val="F36E4E"/>
              </a:buClr>
              <a:buFont typeface="Arial" panose="020B0604020202020204" pitchFamily="34" charset="0"/>
              <a:buChar char="•"/>
            </a:pPr>
            <a:r>
              <a:rPr lang="en-US" sz="2000" b="1"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Debit Card Help:</a:t>
            </a:r>
            <a:r>
              <a:rPr lang="en-US" sz="2000"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n-US" sz="2000"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hlinkClick r:id="rId4"/>
              </a:rPr>
              <a:t>myleavebenefits.nj.gov/payment</a:t>
            </a:r>
            <a:r>
              <a:rPr lang="en-US" sz="2000"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 or call </a:t>
            </a:r>
            <a:r>
              <a:rPr lang="en-US" sz="2000" dirty="0">
                <a:effectLst/>
                <a:latin typeface="Roboto Medium" panose="02000000000000000000" pitchFamily="2" charset="0"/>
                <a:ea typeface="Roboto Medium" panose="02000000000000000000" pitchFamily="2" charset="0"/>
                <a:cs typeface="Roboto Medium" panose="02000000000000000000" pitchFamily="2" charset="0"/>
              </a:rPr>
              <a:t>888-292-0059</a:t>
            </a:r>
            <a:r>
              <a:rPr lang="en-US" sz="2000" dirty="0">
                <a:effectLst/>
              </a:rPr>
              <a:t> </a:t>
            </a:r>
            <a:endParaRPr lang="en-US" sz="2000">
              <a:effectLst/>
            </a:endParaRPr>
          </a:p>
          <a:p>
            <a:pPr marL="342900" indent="-342900" algn="l">
              <a:buClr>
                <a:srgbClr val="F36E4E"/>
              </a:buClr>
              <a:buFont typeface="Arial" panose="020B0604020202020204" pitchFamily="34" charset="0"/>
              <a:buChar char="•"/>
            </a:pPr>
            <a:endParaRPr lang="en-US" sz="2000" b="0" i="0">
              <a:solidFill>
                <a:srgbClr val="212529"/>
              </a:solidFill>
              <a:effectLst/>
              <a:highlight>
                <a:srgbClr val="FFFFFF"/>
              </a:highlight>
            </a:endParaRPr>
          </a:p>
          <a:p>
            <a:pPr marL="342900" indent="-342900" algn="l">
              <a:buClr>
                <a:srgbClr val="F36E4E"/>
              </a:buClr>
              <a:buFont typeface="Arial" panose="020B0604020202020204" pitchFamily="34" charset="0"/>
              <a:buChar char="•"/>
            </a:pPr>
            <a:endParaRPr lang="en-US" sz="2000" b="0" i="0">
              <a:solidFill>
                <a:srgbClr val="212529"/>
              </a:solidFill>
              <a:effectLst/>
              <a:highlight>
                <a:srgbClr val="FFFFFF"/>
              </a:highlight>
            </a:endParaRPr>
          </a:p>
        </p:txBody>
      </p:sp>
    </p:spTree>
    <p:extLst>
      <p:ext uri="{BB962C8B-B14F-4D97-AF65-F5344CB8AC3E}">
        <p14:creationId xmlns:p14="http://schemas.microsoft.com/office/powerpoint/2010/main" val="2212127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74082-0AFF-DE9E-12FD-6F5126B064F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72066E5-7DFA-7181-5152-DBAF36ABD377}"/>
              </a:ext>
            </a:extLst>
          </p:cNvPr>
          <p:cNvPicPr>
            <a:picLocks noChangeAspect="1"/>
          </p:cNvPicPr>
          <p:nvPr/>
        </p:nvPicPr>
        <p:blipFill>
          <a:blip r:embed="rId3"/>
          <a:stretch>
            <a:fillRect/>
          </a:stretch>
        </p:blipFill>
        <p:spPr>
          <a:xfrm>
            <a:off x="0" y="-1908"/>
            <a:ext cx="9144000" cy="6858000"/>
          </a:xfrm>
          <a:prstGeom prst="rect">
            <a:avLst/>
          </a:prstGeom>
        </p:spPr>
      </p:pic>
      <p:sp>
        <p:nvSpPr>
          <p:cNvPr id="6" name="TextBox 5">
            <a:extLst>
              <a:ext uri="{FF2B5EF4-FFF2-40B4-BE49-F238E27FC236}">
                <a16:creationId xmlns:a16="http://schemas.microsoft.com/office/drawing/2014/main" id="{B0ECD767-D1C6-088A-2C6A-9B7A29FE5AF0}"/>
              </a:ext>
            </a:extLst>
          </p:cNvPr>
          <p:cNvSpPr txBox="1"/>
          <p:nvPr/>
        </p:nvSpPr>
        <p:spPr>
          <a:xfrm>
            <a:off x="185604" y="472112"/>
            <a:ext cx="8668148" cy="1029021"/>
          </a:xfrm>
          <a:prstGeom prst="rect">
            <a:avLst/>
          </a:prstGeom>
          <a:noFill/>
        </p:spPr>
        <p:txBody>
          <a:bodyPr wrap="square" lIns="0" tIns="0" rIns="0" bIns="0" rtlCol="0" anchor="t">
            <a:noAutofit/>
          </a:bodyPr>
          <a:lstStyle/>
          <a:p>
            <a:r>
              <a:rPr lang="en-US" sz="4000" b="1" dirty="0">
                <a:solidFill>
                  <a:srgbClr val="161F48"/>
                </a:solidFill>
                <a:latin typeface="Roboto Black"/>
                <a:ea typeface="Roboto Black"/>
              </a:rPr>
              <a:t>HOW YOU’LL GET PAID</a:t>
            </a:r>
            <a:endParaRPr lang="en-US" dirty="0"/>
          </a:p>
        </p:txBody>
      </p:sp>
      <p:sp>
        <p:nvSpPr>
          <p:cNvPr id="5" name="TextBox 4">
            <a:extLst>
              <a:ext uri="{FF2B5EF4-FFF2-40B4-BE49-F238E27FC236}">
                <a16:creationId xmlns:a16="http://schemas.microsoft.com/office/drawing/2014/main" id="{BD1BA6E2-8AAC-BCF9-E2DD-9C412F8D783A}"/>
              </a:ext>
            </a:extLst>
          </p:cNvPr>
          <p:cNvSpPr txBox="1"/>
          <p:nvPr/>
        </p:nvSpPr>
        <p:spPr>
          <a:xfrm>
            <a:off x="333103" y="2431853"/>
            <a:ext cx="8250458" cy="1736662"/>
          </a:xfrm>
          <a:prstGeom prst="rect">
            <a:avLst/>
          </a:prstGeom>
          <a:noFill/>
        </p:spPr>
        <p:txBody>
          <a:bodyPr wrap="square" lIns="0" tIns="0" rIns="0" bIns="0" rtlCol="0" anchor="t">
            <a:noAutofit/>
          </a:bodyPr>
          <a:lstStyle/>
          <a:p>
            <a:pPr>
              <a:spcAft>
                <a:spcPts val="1200"/>
              </a:spcAft>
            </a:pPr>
            <a:r>
              <a:rPr lang="en-US" sz="2000" b="1" i="0" dirty="0">
                <a:solidFill>
                  <a:srgbClr val="000000"/>
                </a:solidFill>
                <a:effectLst/>
                <a:latin typeface="Roboto"/>
                <a:ea typeface="Roboto"/>
                <a:cs typeface="Roboto"/>
              </a:rPr>
              <a:t>We pay benefits using a</a:t>
            </a:r>
            <a:r>
              <a:rPr lang="en-US" sz="2000" b="1" dirty="0">
                <a:solidFill>
                  <a:srgbClr val="000000"/>
                </a:solidFill>
                <a:latin typeface="Roboto"/>
                <a:ea typeface="Roboto"/>
                <a:cs typeface="Roboto"/>
              </a:rPr>
              <a:t> </a:t>
            </a:r>
            <a:r>
              <a:rPr lang="en-US" sz="2000" b="1" i="0" dirty="0">
                <a:solidFill>
                  <a:srgbClr val="000000"/>
                </a:solidFill>
                <a:effectLst/>
                <a:latin typeface="Roboto"/>
                <a:ea typeface="Roboto"/>
                <a:cs typeface="Roboto"/>
              </a:rPr>
              <a:t>debit card</a:t>
            </a:r>
          </a:p>
          <a:p>
            <a:pPr marL="800100" lvl="1" indent="-342900">
              <a:spcAft>
                <a:spcPts val="1200"/>
              </a:spcAft>
              <a:buClr>
                <a:srgbClr val="F36E4E"/>
              </a:buClr>
              <a:buFont typeface="Arial" panose="020B0604020202020204" pitchFamily="34" charset="0"/>
              <a:buChar char="•"/>
            </a:pPr>
            <a:r>
              <a:rPr lang="en-US" sz="2000" b="1" dirty="0">
                <a:solidFill>
                  <a:srgbClr val="000000"/>
                </a:solidFill>
                <a:highlight>
                  <a:srgbClr val="FFFFFF"/>
                </a:highlight>
                <a:latin typeface="Roboto"/>
                <a:ea typeface="Roboto Medium"/>
                <a:cs typeface="Roboto Medium"/>
              </a:rPr>
              <a:t>Step 1: Check your mail. </a:t>
            </a:r>
            <a:r>
              <a:rPr lang="en-US" sz="2000" b="0" i="0" dirty="0">
                <a:solidFill>
                  <a:srgbClr val="000000"/>
                </a:solidFill>
                <a:effectLst/>
                <a:latin typeface="Roboto"/>
                <a:ea typeface="Roboto"/>
                <a:cs typeface="Roboto"/>
              </a:rPr>
              <a:t>Once your application is approved, you'll be mailed a Money Network/My Banking Direct Visa debit card in a plain envelope with an Omaha, NE return address.</a:t>
            </a:r>
          </a:p>
          <a:p>
            <a:pPr marL="800100" lvl="1" indent="-342900">
              <a:spcAft>
                <a:spcPts val="1200"/>
              </a:spcAft>
              <a:buClr>
                <a:srgbClr val="F36E4E"/>
              </a:buClr>
              <a:buFont typeface="Arial" panose="020B0604020202020204" pitchFamily="34" charset="0"/>
              <a:buChar char="•"/>
            </a:pPr>
            <a:r>
              <a:rPr lang="en-US" sz="2000" b="1" dirty="0">
                <a:solidFill>
                  <a:srgbClr val="000000"/>
                </a:solidFill>
                <a:highlight>
                  <a:srgbClr val="FFFFFF"/>
                </a:highlight>
                <a:latin typeface="Roboto"/>
                <a:ea typeface="Roboto Medium"/>
                <a:cs typeface="Roboto Medium"/>
              </a:rPr>
              <a:t>Step 2: Activate your card</a:t>
            </a:r>
          </a:p>
          <a:p>
            <a:pPr marL="800100" lvl="1" indent="-342900">
              <a:spcAft>
                <a:spcPts val="1200"/>
              </a:spcAft>
              <a:buClr>
                <a:srgbClr val="F36E4E"/>
              </a:buClr>
              <a:buFont typeface="Arial" panose="020B0604020202020204" pitchFamily="34" charset="0"/>
              <a:buChar char="•"/>
            </a:pPr>
            <a:r>
              <a:rPr lang="en-US" sz="2000" b="1" dirty="0">
                <a:solidFill>
                  <a:srgbClr val="000000"/>
                </a:solidFill>
                <a:highlight>
                  <a:srgbClr val="FFFFFF"/>
                </a:highlight>
                <a:latin typeface="Roboto"/>
                <a:ea typeface="Roboto Medium"/>
                <a:cs typeface="Roboto Medium"/>
              </a:rPr>
              <a:t>Step 3: Use your card</a:t>
            </a:r>
            <a:r>
              <a:rPr lang="en-US" sz="2000" dirty="0">
                <a:solidFill>
                  <a:srgbClr val="000000"/>
                </a:solidFill>
                <a:highlight>
                  <a:srgbClr val="FFFFFF"/>
                </a:highlight>
                <a:latin typeface="Roboto"/>
                <a:ea typeface="Roboto Medium"/>
                <a:cs typeface="Roboto Medium"/>
              </a:rPr>
              <a:t> wherever VISAs are accepted</a:t>
            </a:r>
            <a:endParaRPr lang="en-US" sz="2000" b="1" dirty="0">
              <a:solidFill>
                <a:srgbClr val="000000"/>
              </a:solidFill>
              <a:highlight>
                <a:srgbClr val="FFFFFF"/>
              </a:highlight>
              <a:latin typeface="Roboto"/>
              <a:ea typeface="Roboto Medium"/>
              <a:cs typeface="Roboto Medium"/>
            </a:endParaRPr>
          </a:p>
          <a:p>
            <a:pPr marL="800100" lvl="1" indent="-342900">
              <a:spcAft>
                <a:spcPts val="1200"/>
              </a:spcAft>
              <a:buFont typeface="Arial" panose="020B0604020202020204" pitchFamily="34" charset="0"/>
              <a:buChar char="•"/>
            </a:pPr>
            <a:endParaRPr lang="en-US" sz="2000" b="1" dirty="0">
              <a:solidFill>
                <a:srgbClr val="212529"/>
              </a:solidFill>
              <a:highlight>
                <a:srgbClr val="FFFFFF"/>
              </a:highlight>
              <a:latin typeface="Roboto" panose="02000000000000000000" pitchFamily="2" charset="0"/>
              <a:ea typeface="Roboto Medium" panose="02000000000000000000" pitchFamily="2" charset="0"/>
              <a:cs typeface="Roboto Medium" panose="02000000000000000000" pitchFamily="2" charset="0"/>
            </a:endParaRPr>
          </a:p>
          <a:p>
            <a:pPr lvl="1">
              <a:spcAft>
                <a:spcPts val="1200"/>
              </a:spcAft>
            </a:pPr>
            <a:r>
              <a:rPr lang="en-US" sz="2000" b="1"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Debit Card Help:</a:t>
            </a:r>
            <a:r>
              <a:rPr lang="en-US" sz="2000"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n-US" sz="2000"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hlinkClick r:id="rId4"/>
              </a:rPr>
              <a:t>myleavebenefits.nj.gov/payment</a:t>
            </a:r>
            <a:r>
              <a:rPr lang="en-US" sz="2000"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 or call </a:t>
            </a:r>
            <a:r>
              <a:rPr lang="en-US" sz="2000" dirty="0">
                <a:effectLst/>
                <a:latin typeface="Roboto Medium" panose="02000000000000000000" pitchFamily="2" charset="0"/>
                <a:ea typeface="Roboto Medium" panose="02000000000000000000" pitchFamily="2" charset="0"/>
                <a:cs typeface="Roboto Medium" panose="02000000000000000000" pitchFamily="2" charset="0"/>
              </a:rPr>
              <a:t>888-292-0059</a:t>
            </a:r>
            <a:r>
              <a:rPr lang="en-US" sz="2000" dirty="0">
                <a:effectLst/>
              </a:rPr>
              <a:t> </a:t>
            </a:r>
          </a:p>
          <a:p>
            <a:pPr algn="l"/>
            <a:endParaRPr lang="en-US" sz="2000" b="0" i="0" dirty="0">
              <a:solidFill>
                <a:srgbClr val="212529"/>
              </a:solidFill>
              <a:effectLst/>
              <a:highlight>
                <a:srgbClr val="FFFFFF"/>
              </a:highlight>
            </a:endParaRPr>
          </a:p>
          <a:p>
            <a:pPr algn="l"/>
            <a:endParaRPr lang="en-US" sz="2000" b="0" i="0" dirty="0">
              <a:solidFill>
                <a:srgbClr val="212529"/>
              </a:solidFill>
              <a:effectLst/>
              <a:highlight>
                <a:srgbClr val="FFFFFF"/>
              </a:highlight>
            </a:endParaRPr>
          </a:p>
        </p:txBody>
      </p:sp>
    </p:spTree>
    <p:extLst>
      <p:ext uri="{BB962C8B-B14F-4D97-AF65-F5344CB8AC3E}">
        <p14:creationId xmlns:p14="http://schemas.microsoft.com/office/powerpoint/2010/main" val="2195677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1B789-8B6A-D37F-0EB8-38BA03E87A1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21FF76C-FD52-18A8-DA84-6591B67404C7}"/>
              </a:ext>
            </a:extLst>
          </p:cNvPr>
          <p:cNvPicPr>
            <a:picLocks noChangeAspect="1"/>
          </p:cNvPicPr>
          <p:nvPr/>
        </p:nvPicPr>
        <p:blipFill>
          <a:blip r:embed="rId3"/>
          <a:stretch>
            <a:fillRect/>
          </a:stretch>
        </p:blipFill>
        <p:spPr>
          <a:xfrm>
            <a:off x="0" y="-1908"/>
            <a:ext cx="9144000" cy="6858000"/>
          </a:xfrm>
          <a:prstGeom prst="rect">
            <a:avLst/>
          </a:prstGeom>
        </p:spPr>
      </p:pic>
      <p:sp>
        <p:nvSpPr>
          <p:cNvPr id="6" name="TextBox 5">
            <a:extLst>
              <a:ext uri="{FF2B5EF4-FFF2-40B4-BE49-F238E27FC236}">
                <a16:creationId xmlns:a16="http://schemas.microsoft.com/office/drawing/2014/main" id="{AA4502EF-1983-5BBB-79CF-E0F7835D0A59}"/>
              </a:ext>
            </a:extLst>
          </p:cNvPr>
          <p:cNvSpPr txBox="1"/>
          <p:nvPr/>
        </p:nvSpPr>
        <p:spPr>
          <a:xfrm>
            <a:off x="185604" y="472112"/>
            <a:ext cx="8668148" cy="1029021"/>
          </a:xfrm>
          <a:prstGeom prst="rect">
            <a:avLst/>
          </a:prstGeom>
          <a:noFill/>
        </p:spPr>
        <p:txBody>
          <a:bodyPr wrap="square" lIns="0" tIns="0" rIns="0" bIns="0" rtlCol="0" anchor="t">
            <a:noAutofit/>
          </a:bodyPr>
          <a:lstStyle/>
          <a:p>
            <a:r>
              <a:rPr lang="en-US" sz="4000" b="1">
                <a:solidFill>
                  <a:srgbClr val="161F48"/>
                </a:solidFill>
                <a:latin typeface="Roboto Black"/>
                <a:ea typeface="Roboto Black"/>
              </a:rPr>
              <a:t>PRIVATE PLANS</a:t>
            </a:r>
            <a:endParaRPr lang="en-US"/>
          </a:p>
        </p:txBody>
      </p:sp>
      <p:sp>
        <p:nvSpPr>
          <p:cNvPr id="5" name="TextBox 4">
            <a:extLst>
              <a:ext uri="{FF2B5EF4-FFF2-40B4-BE49-F238E27FC236}">
                <a16:creationId xmlns:a16="http://schemas.microsoft.com/office/drawing/2014/main" id="{52BD787E-D1EB-45A7-DB29-55FBC8F00C26}"/>
              </a:ext>
            </a:extLst>
          </p:cNvPr>
          <p:cNvSpPr txBox="1"/>
          <p:nvPr/>
        </p:nvSpPr>
        <p:spPr>
          <a:xfrm>
            <a:off x="446771" y="2313866"/>
            <a:ext cx="8250458" cy="1736662"/>
          </a:xfrm>
          <a:prstGeom prst="rect">
            <a:avLst/>
          </a:prstGeom>
          <a:noFill/>
        </p:spPr>
        <p:txBody>
          <a:bodyPr wrap="square" lIns="0" tIns="0" rIns="0" bIns="0" rtlCol="0" anchor="t">
            <a:noAutofit/>
          </a:bodyPr>
          <a:lstStyle/>
          <a:p>
            <a:pPr marL="285750" indent="-285750" fontAlgn="base">
              <a:buClr>
                <a:srgbClr val="F36E4E"/>
              </a:buClr>
              <a:buFont typeface="Arial" panose="020B0604020202020204" pitchFamily="34" charset="0"/>
              <a:buChar char="•"/>
            </a:pPr>
            <a:r>
              <a:rPr lang="en-US" sz="2000" dirty="0">
                <a:solidFill>
                  <a:srgbClr val="000000"/>
                </a:solidFill>
                <a:latin typeface="Roboto" panose="02000000000000000000" pitchFamily="2" charset="0"/>
                <a:ea typeface="Roboto" panose="02000000000000000000" pitchFamily="2" charset="0"/>
                <a:cs typeface="Roboto" panose="02000000000000000000" pitchFamily="2" charset="0"/>
              </a:rPr>
              <a:t>Employers can choose to provide benefits through private plans instead of the State plan. These private plans must be approved by the Division and offer the same or better benefits. </a:t>
            </a:r>
          </a:p>
          <a:p>
            <a:pPr marL="285750" indent="-285750" fontAlgn="base">
              <a:buClr>
                <a:srgbClr val="F36E4E"/>
              </a:buClr>
              <a:buFont typeface="Arial" panose="020B0604020202020204" pitchFamily="34" charset="0"/>
              <a:buChar char="•"/>
            </a:pPr>
            <a:endParaRPr lang="en-US" sz="20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fontAlgn="base">
              <a:buClr>
                <a:srgbClr val="F36E4E"/>
              </a:buClr>
              <a:buFont typeface="Arial" panose="020B0604020202020204" pitchFamily="34" charset="0"/>
              <a:buChar char="•"/>
            </a:pPr>
            <a:r>
              <a:rPr lang="en-US" sz="2000" dirty="0">
                <a:solidFill>
                  <a:srgbClr val="000000"/>
                </a:solidFill>
                <a:latin typeface="Roboto" panose="02000000000000000000" pitchFamily="2" charset="0"/>
                <a:ea typeface="Roboto" panose="02000000000000000000" pitchFamily="2" charset="0"/>
                <a:cs typeface="Roboto" panose="02000000000000000000" pitchFamily="2" charset="0"/>
              </a:rPr>
              <a:t>Private plans are more common for Disability benefits. About 1/3 of NJ workers are covered under private plans.  </a:t>
            </a:r>
          </a:p>
          <a:p>
            <a:pPr marL="285750" indent="-285750" fontAlgn="base">
              <a:buClr>
                <a:srgbClr val="F36E4E"/>
              </a:buClr>
              <a:buFont typeface="Arial" panose="020B0604020202020204" pitchFamily="34" charset="0"/>
              <a:buChar char="•"/>
            </a:pPr>
            <a:endParaRPr lang="en-US" sz="20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fontAlgn="base">
              <a:buClr>
                <a:srgbClr val="F36E4E"/>
              </a:buClr>
              <a:buFont typeface="Arial" panose="020B0604020202020204" pitchFamily="34" charset="0"/>
              <a:buChar char="•"/>
            </a:pPr>
            <a:r>
              <a:rPr lang="en-US" sz="2000" dirty="0">
                <a:solidFill>
                  <a:srgbClr val="000000"/>
                </a:solidFill>
                <a:latin typeface="Roboto" panose="02000000000000000000" pitchFamily="2" charset="0"/>
                <a:ea typeface="Roboto" panose="02000000000000000000" pitchFamily="2" charset="0"/>
                <a:cs typeface="Roboto" panose="02000000000000000000" pitchFamily="2" charset="0"/>
              </a:rPr>
              <a:t>Contact your employer’s HR Department to learn how to apply directly with the insurer to avoid delays. If you apply through NJDOL’s application by mistake, it will take 4-5 weeks to be redirected. </a:t>
            </a:r>
          </a:p>
        </p:txBody>
      </p:sp>
    </p:spTree>
    <p:extLst>
      <p:ext uri="{BB962C8B-B14F-4D97-AF65-F5344CB8AC3E}">
        <p14:creationId xmlns:p14="http://schemas.microsoft.com/office/powerpoint/2010/main" val="1934956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8B190-23FD-566D-E0D1-E69DA657AA2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F06CC81-A397-014E-76D4-CE245228FFF8}"/>
              </a:ext>
            </a:extLst>
          </p:cNvPr>
          <p:cNvPicPr>
            <a:picLocks noChangeAspect="1"/>
          </p:cNvPicPr>
          <p:nvPr/>
        </p:nvPicPr>
        <p:blipFill>
          <a:blip r:embed="rId3"/>
          <a:stretch>
            <a:fillRect/>
          </a:stretch>
        </p:blipFill>
        <p:spPr>
          <a:xfrm>
            <a:off x="0" y="-1908"/>
            <a:ext cx="9144000" cy="6858000"/>
          </a:xfrm>
          <a:prstGeom prst="rect">
            <a:avLst/>
          </a:prstGeom>
        </p:spPr>
      </p:pic>
      <p:sp>
        <p:nvSpPr>
          <p:cNvPr id="6" name="TextBox 5">
            <a:extLst>
              <a:ext uri="{FF2B5EF4-FFF2-40B4-BE49-F238E27FC236}">
                <a16:creationId xmlns:a16="http://schemas.microsoft.com/office/drawing/2014/main" id="{D694D181-5D63-BF32-25A6-650591AEE95B}"/>
              </a:ext>
            </a:extLst>
          </p:cNvPr>
          <p:cNvSpPr txBox="1"/>
          <p:nvPr/>
        </p:nvSpPr>
        <p:spPr>
          <a:xfrm>
            <a:off x="185604" y="472112"/>
            <a:ext cx="8668148" cy="1029021"/>
          </a:xfrm>
          <a:prstGeom prst="rect">
            <a:avLst/>
          </a:prstGeom>
          <a:noFill/>
        </p:spPr>
        <p:txBody>
          <a:bodyPr wrap="square" lIns="0" tIns="0" rIns="0" bIns="0" rtlCol="0" anchor="t">
            <a:noAutofit/>
          </a:bodyPr>
          <a:lstStyle/>
          <a:p>
            <a:r>
              <a:rPr lang="en-US" sz="4000" b="1">
                <a:solidFill>
                  <a:srgbClr val="161F48"/>
                </a:solidFill>
                <a:latin typeface="Roboto Black"/>
                <a:ea typeface="Roboto Black"/>
              </a:rPr>
              <a:t>PRIVATE PLANS</a:t>
            </a:r>
            <a:endParaRPr lang="en-US"/>
          </a:p>
        </p:txBody>
      </p:sp>
      <p:sp>
        <p:nvSpPr>
          <p:cNvPr id="5" name="TextBox 4">
            <a:extLst>
              <a:ext uri="{FF2B5EF4-FFF2-40B4-BE49-F238E27FC236}">
                <a16:creationId xmlns:a16="http://schemas.microsoft.com/office/drawing/2014/main" id="{636A7A15-1BBB-92F8-4882-7D4EF0787D0B}"/>
              </a:ext>
            </a:extLst>
          </p:cNvPr>
          <p:cNvSpPr txBox="1"/>
          <p:nvPr/>
        </p:nvSpPr>
        <p:spPr>
          <a:xfrm>
            <a:off x="446771" y="2136885"/>
            <a:ext cx="8250458" cy="1736662"/>
          </a:xfrm>
          <a:prstGeom prst="rect">
            <a:avLst/>
          </a:prstGeom>
          <a:noFill/>
        </p:spPr>
        <p:txBody>
          <a:bodyPr wrap="square" lIns="0" tIns="0" rIns="0" bIns="0" rtlCol="0" anchor="t">
            <a:noAutofit/>
          </a:bodyPr>
          <a:lstStyle/>
          <a:p>
            <a:pPr marL="285750" indent="-285750" fontAlgn="base">
              <a:buClr>
                <a:srgbClr val="F36E4E"/>
              </a:buClr>
              <a:buFont typeface="Arial" panose="020B0604020202020204" pitchFamily="34" charset="0"/>
              <a:buChar char="•"/>
            </a:pPr>
            <a:endParaRPr lang="en-US"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fontAlgn="base">
              <a:buClr>
                <a:srgbClr val="F36E4E"/>
              </a:buClr>
              <a:buFont typeface="Arial" panose="020B0604020202020204" pitchFamily="34" charset="0"/>
              <a:buChar char="•"/>
            </a:pPr>
            <a:r>
              <a:rPr lang="en-US" sz="2000" dirty="0">
                <a:solidFill>
                  <a:srgbClr val="000000"/>
                </a:solidFill>
                <a:latin typeface="Roboto" panose="02000000000000000000" pitchFamily="2" charset="0"/>
                <a:ea typeface="Roboto" panose="02000000000000000000" pitchFamily="2" charset="0"/>
                <a:cs typeface="Roboto" panose="02000000000000000000" pitchFamily="2" charset="0"/>
              </a:rPr>
              <a:t>Sometimes private plan insurers deny claims that should be eligible. If they wrongfully deny your claim or don’t give the full benefits you’re owed, we can work with the insurer to correct this.  You have one year to appeal the insurer’s decision with us. You can send your appeal by mail or online. </a:t>
            </a:r>
          </a:p>
          <a:p>
            <a:pPr marL="285750" indent="-285750" fontAlgn="base">
              <a:buClr>
                <a:srgbClr val="F36E4E"/>
              </a:buClr>
              <a:buFont typeface="Arial" panose="020B0604020202020204" pitchFamily="34" charset="0"/>
              <a:buChar char="•"/>
            </a:pPr>
            <a:endParaRPr lang="en-US" sz="20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fontAlgn="base">
              <a:buClr>
                <a:srgbClr val="F36E4E"/>
              </a:buClr>
              <a:buFont typeface="Arial" panose="020B0604020202020204" pitchFamily="34" charset="0"/>
              <a:buChar char="•"/>
            </a:pPr>
            <a:r>
              <a:rPr lang="en-US" sz="2000" dirty="0">
                <a:solidFill>
                  <a:srgbClr val="000000"/>
                </a:solidFill>
                <a:latin typeface="Roboto" panose="02000000000000000000" pitchFamily="2" charset="0"/>
                <a:ea typeface="Roboto" panose="02000000000000000000" pitchFamily="2" charset="0"/>
                <a:cs typeface="Roboto" panose="02000000000000000000" pitchFamily="2" charset="0"/>
              </a:rPr>
              <a:t>Contact us via this </a:t>
            </a:r>
            <a:r>
              <a:rPr lang="en-US" sz="2000" u="sng" dirty="0">
                <a:latin typeface="Roboto" panose="02000000000000000000" pitchFamily="2" charset="0"/>
                <a:ea typeface="Roboto" panose="02000000000000000000" pitchFamily="2" charset="0"/>
                <a:cs typeface="Roboto" panose="02000000000000000000" pitchFamily="2" charset="0"/>
                <a:hlinkClick r:id="rId4"/>
              </a:rPr>
              <a:t>online form</a:t>
            </a:r>
            <a:r>
              <a:rPr lang="en-US" sz="2000" dirty="0">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371839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340F7-26D0-FA4A-A533-C7BF07729759}"/>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1932927-710B-A043-B94C-EC39A2FBD022}"/>
              </a:ext>
            </a:extLst>
          </p:cNvPr>
          <p:cNvSpPr txBox="1"/>
          <p:nvPr/>
        </p:nvSpPr>
        <p:spPr>
          <a:xfrm>
            <a:off x="557671" y="761337"/>
            <a:ext cx="8910531" cy="1325880"/>
          </a:xfrm>
          <a:prstGeom prst="rect">
            <a:avLst/>
          </a:prstGeom>
          <a:noFill/>
        </p:spPr>
        <p:txBody>
          <a:bodyPr wrap="square" lIns="0" tIns="0" rIns="0" bIns="0" rtlCol="0" anchor="t">
            <a:noAutofit/>
          </a:bodyPr>
          <a:lstStyle/>
          <a:p>
            <a:pPr>
              <a:lnSpc>
                <a:spcPct val="85000"/>
              </a:lnSpc>
            </a:pPr>
            <a:r>
              <a:rPr lang="en-US" sz="4000" b="1" dirty="0">
                <a:solidFill>
                  <a:schemeClr val="bg1"/>
                </a:solidFill>
                <a:latin typeface="Roboto Black" panose="02000000000000000000" pitchFamily="2" charset="0"/>
                <a:ea typeface="+mn-lt"/>
                <a:cs typeface="+mn-lt"/>
              </a:rPr>
              <a:t>WORKERS NEED TIME TO </a:t>
            </a:r>
          </a:p>
          <a:p>
            <a:pPr>
              <a:lnSpc>
                <a:spcPct val="85000"/>
              </a:lnSpc>
            </a:pPr>
            <a:r>
              <a:rPr lang="en-US" sz="4000" b="1" dirty="0">
                <a:solidFill>
                  <a:schemeClr val="bg1"/>
                </a:solidFill>
                <a:latin typeface="Roboto Black" panose="02000000000000000000" pitchFamily="2" charset="0"/>
                <a:ea typeface="+mn-lt"/>
                <a:cs typeface="+mn-lt"/>
              </a:rPr>
              <a:t>GIVE AND RECEIVE CARE</a:t>
            </a:r>
          </a:p>
          <a:p>
            <a:pPr>
              <a:lnSpc>
                <a:spcPct val="85000"/>
              </a:lnSpc>
            </a:pPr>
            <a:endParaRPr lang="en-US" sz="3200" b="1" dirty="0">
              <a:solidFill>
                <a:schemeClr val="bg1"/>
              </a:solidFill>
              <a:latin typeface="Roboto Black" panose="02000000000000000000" pitchFamily="2" charset="0"/>
              <a:ea typeface="Roboto Black" panose="02000000000000000000" pitchFamily="2" charset="0"/>
            </a:endParaRPr>
          </a:p>
        </p:txBody>
      </p:sp>
      <p:sp>
        <p:nvSpPr>
          <p:cNvPr id="6" name="TextBox 5">
            <a:extLst>
              <a:ext uri="{FF2B5EF4-FFF2-40B4-BE49-F238E27FC236}">
                <a16:creationId xmlns:a16="http://schemas.microsoft.com/office/drawing/2014/main" id="{1B16FEB1-314D-9640-B209-566E076E3C7E}"/>
              </a:ext>
            </a:extLst>
          </p:cNvPr>
          <p:cNvSpPr txBox="1"/>
          <p:nvPr/>
        </p:nvSpPr>
        <p:spPr>
          <a:xfrm>
            <a:off x="460877" y="2327857"/>
            <a:ext cx="7686651" cy="4265022"/>
          </a:xfrm>
          <a:prstGeom prst="rect">
            <a:avLst/>
          </a:prstGeom>
          <a:noFill/>
        </p:spPr>
        <p:txBody>
          <a:bodyPr wrap="square" lIns="0" tIns="0" rIns="0" bIns="0" rtlCol="0" anchor="t">
            <a:noAutofit/>
          </a:bodyPr>
          <a:lstStyle/>
          <a:p>
            <a:pPr>
              <a:lnSpc>
                <a:spcPct val="95000"/>
              </a:lnSpc>
              <a:spcAft>
                <a:spcPts val="1600"/>
              </a:spcAft>
            </a:pPr>
            <a:r>
              <a:rPr lang="en-US" sz="2400" dirty="0">
                <a:latin typeface="Roboto Medium" panose="02000000000000000000" pitchFamily="2" charset="0"/>
                <a:ea typeface="Roboto Medium" panose="02000000000000000000" pitchFamily="2" charset="0"/>
              </a:rPr>
              <a:t>The U.S. is the only advanced economy without a national paid family and medical leave policy – NJ is one of few states that has one!</a:t>
            </a:r>
          </a:p>
          <a:p>
            <a:pPr>
              <a:lnSpc>
                <a:spcPct val="95000"/>
              </a:lnSpc>
              <a:spcAft>
                <a:spcPts val="1200"/>
              </a:spcAft>
            </a:pPr>
            <a:r>
              <a:rPr lang="en-US" sz="2400" dirty="0">
                <a:latin typeface="Roboto Medium"/>
                <a:ea typeface="Roboto Medium"/>
              </a:rPr>
              <a:t>NJ Paid Family and Medical Leave supports </a:t>
            </a:r>
            <a:r>
              <a:rPr lang="en-US" sz="2400" b="1" dirty="0">
                <a:solidFill>
                  <a:srgbClr val="F36E4E"/>
                </a:solidFill>
                <a:latin typeface="Roboto Medium"/>
                <a:ea typeface="Roboto Medium"/>
              </a:rPr>
              <a:t>our health </a:t>
            </a:r>
            <a:r>
              <a:rPr lang="en-US" sz="2400" dirty="0">
                <a:latin typeface="Roboto Medium"/>
                <a:ea typeface="Roboto Medium"/>
              </a:rPr>
              <a:t>and</a:t>
            </a:r>
            <a:r>
              <a:rPr lang="en-US" sz="2400" dirty="0">
                <a:solidFill>
                  <a:srgbClr val="161F48"/>
                </a:solidFill>
                <a:latin typeface="Roboto Medium"/>
                <a:ea typeface="Roboto Medium"/>
              </a:rPr>
              <a:t> </a:t>
            </a:r>
            <a:r>
              <a:rPr lang="en-US" sz="2400" b="1" dirty="0">
                <a:solidFill>
                  <a:srgbClr val="F36E4E"/>
                </a:solidFill>
                <a:latin typeface="Roboto Medium"/>
                <a:ea typeface="Roboto Medium"/>
              </a:rPr>
              <a:t>the health of our families </a:t>
            </a:r>
            <a:r>
              <a:rPr lang="en-US" sz="2400" dirty="0">
                <a:latin typeface="Roboto Medium"/>
                <a:ea typeface="Roboto Medium"/>
              </a:rPr>
              <a:t>while advancing </a:t>
            </a:r>
            <a:r>
              <a:rPr lang="en-US" sz="2400" b="1" dirty="0">
                <a:solidFill>
                  <a:srgbClr val="F36E4E"/>
                </a:solidFill>
                <a:latin typeface="Roboto Medium"/>
                <a:ea typeface="Roboto Medium"/>
              </a:rPr>
              <a:t>economic security</a:t>
            </a:r>
            <a:r>
              <a:rPr lang="en-US" sz="2400" dirty="0">
                <a:solidFill>
                  <a:srgbClr val="161F48"/>
                </a:solidFill>
                <a:latin typeface="Roboto Medium"/>
                <a:ea typeface="Roboto Medium"/>
              </a:rPr>
              <a:t>, </a:t>
            </a:r>
            <a:r>
              <a:rPr lang="en-US" sz="2400" b="1" dirty="0">
                <a:solidFill>
                  <a:srgbClr val="F36E4E"/>
                </a:solidFill>
                <a:latin typeface="Roboto Medium"/>
                <a:ea typeface="Roboto Medium"/>
              </a:rPr>
              <a:t>productivity </a:t>
            </a:r>
            <a:r>
              <a:rPr lang="en-US" sz="2400" dirty="0">
                <a:latin typeface="Roboto Medium"/>
                <a:ea typeface="Roboto Medium"/>
              </a:rPr>
              <a:t>at work, and </a:t>
            </a:r>
            <a:r>
              <a:rPr lang="en-US" sz="2400" b="1" dirty="0">
                <a:solidFill>
                  <a:srgbClr val="F36E4E"/>
                </a:solidFill>
                <a:latin typeface="Roboto Medium"/>
                <a:ea typeface="Roboto Medium"/>
              </a:rPr>
              <a:t>gender equality</a:t>
            </a:r>
            <a:r>
              <a:rPr lang="en-US" sz="2400" dirty="0">
                <a:solidFill>
                  <a:srgbClr val="161F48"/>
                </a:solidFill>
                <a:latin typeface="Roboto Medium"/>
                <a:ea typeface="Roboto Medium"/>
              </a:rPr>
              <a:t>.</a:t>
            </a:r>
          </a:p>
          <a:p>
            <a:pPr marL="233045" indent="-233045"/>
            <a:endParaRPr lang="en-US" sz="2400" dirty="0">
              <a:solidFill>
                <a:srgbClr val="F36E4E"/>
              </a:solidFill>
              <a:latin typeface="Roboto Medium" panose="02000000000000000000" pitchFamily="2" charset="0"/>
              <a:ea typeface="Roboto Medium" panose="02000000000000000000" pitchFamily="2" charset="0"/>
            </a:endParaRPr>
          </a:p>
          <a:p>
            <a:pPr marL="233045" indent="-233045"/>
            <a:endParaRPr lang="en-US" sz="2400" dirty="0">
              <a:solidFill>
                <a:srgbClr val="F36E4E"/>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44113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340F7-26D0-FA4A-A533-C7BF07729759}"/>
              </a:ext>
            </a:extLst>
          </p:cNvPr>
          <p:cNvPicPr>
            <a:picLocks noChangeAspect="1"/>
          </p:cNvPicPr>
          <p:nvPr/>
        </p:nvPicPr>
        <p:blipFill>
          <a:blip r:embed="rId3"/>
          <a:stretch>
            <a:fillRect/>
          </a:stretch>
        </p:blipFill>
        <p:spPr>
          <a:xfrm>
            <a:off x="8878" y="8878"/>
            <a:ext cx="9144000" cy="6858000"/>
          </a:xfrm>
          <a:prstGeom prst="rect">
            <a:avLst/>
          </a:prstGeom>
        </p:spPr>
      </p:pic>
      <p:sp>
        <p:nvSpPr>
          <p:cNvPr id="4" name="TextBox 3">
            <a:extLst>
              <a:ext uri="{FF2B5EF4-FFF2-40B4-BE49-F238E27FC236}">
                <a16:creationId xmlns:a16="http://schemas.microsoft.com/office/drawing/2014/main" id="{51932927-710B-A043-B94C-EC39A2FBD022}"/>
              </a:ext>
            </a:extLst>
          </p:cNvPr>
          <p:cNvSpPr txBox="1"/>
          <p:nvPr/>
        </p:nvSpPr>
        <p:spPr>
          <a:xfrm>
            <a:off x="575527" y="870998"/>
            <a:ext cx="7992946" cy="1325880"/>
          </a:xfrm>
          <a:prstGeom prst="rect">
            <a:avLst/>
          </a:prstGeom>
          <a:noFill/>
        </p:spPr>
        <p:txBody>
          <a:bodyPr wrap="square" lIns="0" tIns="0" rIns="0" bIns="0" rtlCol="0" anchor="t">
            <a:noAutofit/>
          </a:bodyPr>
          <a:lstStyle/>
          <a:p>
            <a:pPr>
              <a:lnSpc>
                <a:spcPct val="85000"/>
              </a:lnSpc>
            </a:pPr>
            <a:r>
              <a:rPr lang="en-US" sz="5400" b="1" dirty="0">
                <a:solidFill>
                  <a:schemeClr val="bg1"/>
                </a:solidFill>
                <a:latin typeface="Roboto Black" panose="020B0604020202020204" charset="0"/>
                <a:ea typeface="Roboto Black" panose="020B0604020202020204" charset="0"/>
                <a:cs typeface="+mn-lt"/>
              </a:rPr>
              <a:t>JOB PROTECTION</a:t>
            </a:r>
            <a:endParaRPr lang="en-US" sz="3600" dirty="0">
              <a:solidFill>
                <a:schemeClr val="bg1"/>
              </a:solidFill>
              <a:latin typeface="Roboto Black" panose="020B0604020202020204" charset="0"/>
              <a:ea typeface="Roboto Black" panose="020B0604020202020204" charset="0"/>
            </a:endParaRPr>
          </a:p>
        </p:txBody>
      </p:sp>
      <p:sp>
        <p:nvSpPr>
          <p:cNvPr id="6" name="TextBox 5">
            <a:extLst>
              <a:ext uri="{FF2B5EF4-FFF2-40B4-BE49-F238E27FC236}">
                <a16:creationId xmlns:a16="http://schemas.microsoft.com/office/drawing/2014/main" id="{1B16FEB1-314D-9640-B209-566E076E3C7E}"/>
              </a:ext>
            </a:extLst>
          </p:cNvPr>
          <p:cNvSpPr txBox="1"/>
          <p:nvPr/>
        </p:nvSpPr>
        <p:spPr>
          <a:xfrm>
            <a:off x="535087" y="2324696"/>
            <a:ext cx="7686651" cy="2974890"/>
          </a:xfrm>
          <a:prstGeom prst="rect">
            <a:avLst/>
          </a:prstGeom>
          <a:noFill/>
        </p:spPr>
        <p:txBody>
          <a:bodyPr wrap="square" lIns="0" tIns="0" rIns="0" bIns="0" rtlCol="0" anchor="t">
            <a:noAutofit/>
          </a:bodyPr>
          <a:lstStyle/>
          <a:p>
            <a:pPr marL="342900" indent="-342900">
              <a:lnSpc>
                <a:spcPct val="95000"/>
              </a:lnSpc>
              <a:spcAft>
                <a:spcPts val="1200"/>
              </a:spcAft>
              <a:buClr>
                <a:srgbClr val="F36E4E"/>
              </a:buClr>
              <a:buFont typeface="Arial" panose="020B0604020202020204" pitchFamily="34" charset="0"/>
              <a:buChar char="•"/>
            </a:pPr>
            <a:r>
              <a:rPr lang="en-US" sz="2400" dirty="0">
                <a:latin typeface="Roboto Medium"/>
                <a:ea typeface="Roboto Medium"/>
              </a:rPr>
              <a:t>Temporary Disability and Family Leave Insurance do not provide job protection. </a:t>
            </a:r>
          </a:p>
          <a:p>
            <a:pPr marL="342900" indent="-342900">
              <a:lnSpc>
                <a:spcPct val="95000"/>
              </a:lnSpc>
              <a:spcAft>
                <a:spcPts val="600"/>
              </a:spcAft>
              <a:buClr>
                <a:srgbClr val="F36E4E"/>
              </a:buClr>
              <a:buFont typeface="Arial" panose="020B0604020202020204" pitchFamily="34" charset="0"/>
              <a:buChar char="•"/>
            </a:pPr>
            <a:r>
              <a:rPr lang="en-US" sz="2400" dirty="0">
                <a:latin typeface="Roboto Medium"/>
                <a:ea typeface="Roboto Medium"/>
              </a:rPr>
              <a:t>However, an employee’s job may be protected under state or federal law</a:t>
            </a:r>
            <a:r>
              <a:rPr lang="en-US" sz="2400" dirty="0">
                <a:solidFill>
                  <a:srgbClr val="161F48"/>
                </a:solidFill>
                <a:latin typeface="Roboto Medium"/>
                <a:ea typeface="Roboto Medium"/>
              </a:rPr>
              <a:t>.</a:t>
            </a:r>
            <a:endParaRPr lang="en-US" sz="2400" dirty="0">
              <a:latin typeface="Roboto Medium"/>
              <a:ea typeface="Roboto Medium"/>
            </a:endParaRPr>
          </a:p>
        </p:txBody>
      </p:sp>
    </p:spTree>
    <p:extLst>
      <p:ext uri="{BB962C8B-B14F-4D97-AF65-F5344CB8AC3E}">
        <p14:creationId xmlns:p14="http://schemas.microsoft.com/office/powerpoint/2010/main" val="2254243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515983" y="988584"/>
            <a:ext cx="8628017" cy="1467836"/>
          </a:xfrm>
          <a:prstGeom prst="rect">
            <a:avLst/>
          </a:prstGeom>
          <a:noFill/>
        </p:spPr>
        <p:txBody>
          <a:bodyPr wrap="square" lIns="0" tIns="0" rIns="0" bIns="0" rtlCol="0">
            <a:noAutofit/>
          </a:bodyPr>
          <a:lstStyle/>
          <a:p>
            <a:pPr>
              <a:lnSpc>
                <a:spcPct val="85000"/>
              </a:lnSpc>
            </a:pPr>
            <a:r>
              <a:rPr lang="en-US" sz="4000" b="1">
                <a:solidFill>
                  <a:srgbClr val="2D98AF"/>
                </a:solidFill>
                <a:latin typeface="Roboto Black" panose="02000000000000000000" pitchFamily="2" charset="0"/>
                <a:ea typeface="Roboto Black" panose="02000000000000000000" pitchFamily="2" charset="0"/>
              </a:rPr>
              <a:t>JOB PROTECTION​</a:t>
            </a:r>
          </a:p>
        </p:txBody>
      </p:sp>
      <p:sp>
        <p:nvSpPr>
          <p:cNvPr id="6" name="TextBox 5">
            <a:extLst>
              <a:ext uri="{FF2B5EF4-FFF2-40B4-BE49-F238E27FC236}">
                <a16:creationId xmlns:a16="http://schemas.microsoft.com/office/drawing/2014/main" id="{AE472EE8-0D12-7D4D-8FE5-32A25056245B}"/>
              </a:ext>
            </a:extLst>
          </p:cNvPr>
          <p:cNvSpPr txBox="1"/>
          <p:nvPr/>
        </p:nvSpPr>
        <p:spPr>
          <a:xfrm>
            <a:off x="603163" y="2020676"/>
            <a:ext cx="8139424" cy="4265022"/>
          </a:xfrm>
          <a:prstGeom prst="rect">
            <a:avLst/>
          </a:prstGeom>
          <a:noFill/>
        </p:spPr>
        <p:txBody>
          <a:bodyPr wrap="square" lIns="0" tIns="0" rIns="0" bIns="0" rtlCol="0">
            <a:noAutofit/>
          </a:bodyPr>
          <a:lstStyle/>
          <a:p>
            <a:pPr marL="342900" indent="-342900">
              <a:lnSpc>
                <a:spcPct val="95000"/>
              </a:lnSpc>
              <a:spcAft>
                <a:spcPts val="1200"/>
              </a:spcAft>
              <a:buFont typeface="Arial" panose="020B0604020202020204" pitchFamily="34" charset="0"/>
              <a:buChar char="•"/>
            </a:pPr>
            <a:r>
              <a:rPr lang="en-US" sz="2000" b="1" dirty="0">
                <a:solidFill>
                  <a:srgbClr val="F36E4E"/>
                </a:solidFill>
                <a:latin typeface="Roboto" panose="02000000000000000000" pitchFamily="2" charset="0"/>
                <a:ea typeface="Roboto" panose="02000000000000000000" pitchFamily="2" charset="0"/>
              </a:rPr>
              <a:t>Federal Family &amp; Medical Leave Act (FMLA, 50+ employees)</a:t>
            </a:r>
          </a:p>
          <a:p>
            <a:pPr lvl="1">
              <a:lnSpc>
                <a:spcPct val="95000"/>
              </a:lnSpc>
              <a:spcAft>
                <a:spcPts val="1200"/>
              </a:spcAft>
            </a:pPr>
            <a:r>
              <a:rPr lang="en-US" sz="2000" i="1" dirty="0">
                <a:latin typeface="Roboto Medium" panose="02000000000000000000" pitchFamily="2" charset="0"/>
                <a:ea typeface="Roboto Medium" panose="02000000000000000000" pitchFamily="2" charset="0"/>
              </a:rPr>
              <a:t>Enforced by US Department of Labor</a:t>
            </a:r>
          </a:p>
          <a:p>
            <a:pPr marL="342900" indent="-342900">
              <a:lnSpc>
                <a:spcPct val="95000"/>
              </a:lnSpc>
              <a:spcAft>
                <a:spcPts val="1200"/>
              </a:spcAft>
              <a:buFont typeface="Arial" panose="020B0604020202020204" pitchFamily="34" charset="0"/>
              <a:buChar char="•"/>
            </a:pPr>
            <a:r>
              <a:rPr lang="en-US" sz="2000" b="1" dirty="0">
                <a:solidFill>
                  <a:srgbClr val="F36E4E"/>
                </a:solidFill>
                <a:latin typeface="Roboto" panose="02000000000000000000" pitchFamily="2" charset="0"/>
                <a:ea typeface="Roboto" panose="02000000000000000000" pitchFamily="2" charset="0"/>
              </a:rPr>
              <a:t>New Jersey Family Leave Act (NJFLA, 30+ employees) </a:t>
            </a:r>
          </a:p>
          <a:p>
            <a:pPr lvl="1">
              <a:lnSpc>
                <a:spcPct val="95000"/>
              </a:lnSpc>
              <a:spcAft>
                <a:spcPts val="1200"/>
              </a:spcAft>
            </a:pPr>
            <a:r>
              <a:rPr lang="en-US" sz="2000" i="1" dirty="0">
                <a:latin typeface="Roboto Medium" panose="02000000000000000000" pitchFamily="2" charset="0"/>
                <a:ea typeface="Roboto Medium" panose="02000000000000000000" pitchFamily="2" charset="0"/>
              </a:rPr>
              <a:t>Enforced by the NJ Division on Civil Rights</a:t>
            </a:r>
          </a:p>
          <a:p>
            <a:pPr marL="342900" indent="-342900">
              <a:lnSpc>
                <a:spcPct val="95000"/>
              </a:lnSpc>
              <a:spcAft>
                <a:spcPts val="1200"/>
              </a:spcAft>
              <a:buFont typeface="Arial" panose="020B0604020202020204" pitchFamily="34" charset="0"/>
              <a:buChar char="•"/>
            </a:pPr>
            <a:r>
              <a:rPr lang="en-US" sz="2000" b="1" dirty="0">
                <a:solidFill>
                  <a:srgbClr val="F36E4E"/>
                </a:solidFill>
                <a:latin typeface="Roboto" panose="02000000000000000000" pitchFamily="2" charset="0"/>
                <a:ea typeface="Roboto" panose="02000000000000000000" pitchFamily="2" charset="0"/>
              </a:rPr>
              <a:t>New Jersey SAFE Act (25+ employees) </a:t>
            </a:r>
          </a:p>
          <a:p>
            <a:pPr>
              <a:lnSpc>
                <a:spcPct val="95000"/>
              </a:lnSpc>
              <a:spcAft>
                <a:spcPts val="1200"/>
              </a:spcAft>
            </a:pPr>
            <a:endParaRPr lang="en-US" sz="2000" dirty="0">
              <a:solidFill>
                <a:srgbClr val="151F48"/>
              </a:solidFill>
              <a:latin typeface="Roboto Medium" panose="02000000000000000000" pitchFamily="2" charset="0"/>
              <a:ea typeface="Roboto Medium" panose="02000000000000000000" pitchFamily="2" charset="0"/>
            </a:endParaRPr>
          </a:p>
          <a:p>
            <a:pPr>
              <a:lnSpc>
                <a:spcPct val="95000"/>
              </a:lnSpc>
              <a:spcAft>
                <a:spcPts val="1200"/>
              </a:spcAft>
            </a:pPr>
            <a:r>
              <a:rPr lang="en-US" sz="2000" dirty="0">
                <a:latin typeface="Roboto Medium" panose="02000000000000000000" pitchFamily="2" charset="0"/>
                <a:ea typeface="Roboto Medium" panose="02000000000000000000" pitchFamily="2" charset="0"/>
              </a:rPr>
              <a:t>Additional requirements apply. </a:t>
            </a:r>
          </a:p>
          <a:p>
            <a:pPr>
              <a:lnSpc>
                <a:spcPct val="95000"/>
              </a:lnSpc>
              <a:spcAft>
                <a:spcPts val="1200"/>
              </a:spcAft>
            </a:pPr>
            <a:r>
              <a:rPr lang="en-US" sz="2000" b="1" dirty="0">
                <a:solidFill>
                  <a:srgbClr val="F36E4E"/>
                </a:solidFill>
                <a:latin typeface="Roboto" panose="020B0604020202020204" charset="0"/>
                <a:ea typeface="Roboto" panose="020B0604020202020204" charset="0"/>
              </a:rPr>
              <a:t>Learn more: </a:t>
            </a:r>
            <a:r>
              <a:rPr lang="en-US" sz="2000" b="1" dirty="0">
                <a:solidFill>
                  <a:srgbClr val="2D98AF"/>
                </a:solidFill>
                <a:latin typeface="Roboto" panose="020B0604020202020204" charset="0"/>
                <a:ea typeface="Roboto" panose="020B0604020202020204" charset="0"/>
                <a:hlinkClick r:id="rId4">
                  <a:extLst>
                    <a:ext uri="{A12FA001-AC4F-418D-AE19-62706E023703}">
                      <ahyp:hlinkClr xmlns:ahyp="http://schemas.microsoft.com/office/drawing/2018/hyperlinkcolor" val="tx"/>
                    </a:ext>
                  </a:extLst>
                </a:hlinkClick>
              </a:rPr>
              <a:t>myleavebenefits.nj.gov/</a:t>
            </a:r>
            <a:r>
              <a:rPr lang="en-US" sz="2000" b="1" dirty="0" err="1">
                <a:solidFill>
                  <a:srgbClr val="2D98AF"/>
                </a:solidFill>
                <a:latin typeface="Roboto" panose="020B0604020202020204" charset="0"/>
                <a:ea typeface="Roboto" panose="020B0604020202020204" charset="0"/>
                <a:hlinkClick r:id="rId4">
                  <a:extLst>
                    <a:ext uri="{A12FA001-AC4F-418D-AE19-62706E023703}">
                      <ahyp:hlinkClr xmlns:ahyp="http://schemas.microsoft.com/office/drawing/2018/hyperlinkcolor" val="tx"/>
                    </a:ext>
                  </a:extLst>
                </a:hlinkClick>
              </a:rPr>
              <a:t>jobprotection</a:t>
            </a:r>
            <a:endParaRPr lang="en-US" sz="2000" b="1" dirty="0">
              <a:solidFill>
                <a:srgbClr val="F36E4E"/>
              </a:solidFill>
              <a:latin typeface="Roboto" panose="02000000000000000000" pitchFamily="2" charset="0"/>
              <a:ea typeface="Roboto"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639898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AC783-E03D-4851-FE38-2D31B688F2F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811BFB4-223C-439B-6F97-B90D1FF60B06}"/>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42ADE14-BDEB-534E-40F8-B99E7BA57BDB}"/>
              </a:ext>
            </a:extLst>
          </p:cNvPr>
          <p:cNvSpPr txBox="1"/>
          <p:nvPr/>
        </p:nvSpPr>
        <p:spPr>
          <a:xfrm>
            <a:off x="617517" y="594852"/>
            <a:ext cx="7274059" cy="1325880"/>
          </a:xfrm>
          <a:prstGeom prst="rect">
            <a:avLst/>
          </a:prstGeom>
          <a:noFill/>
        </p:spPr>
        <p:txBody>
          <a:bodyPr wrap="square" lIns="0" tIns="0" rIns="0" bIns="0" rtlCol="0" anchor="t">
            <a:noAutofit/>
          </a:bodyPr>
          <a:lstStyle/>
          <a:p>
            <a:pPr>
              <a:lnSpc>
                <a:spcPct val="85000"/>
              </a:lnSpc>
            </a:pPr>
            <a:r>
              <a:rPr lang="en-US" sz="3800" b="1" dirty="0">
                <a:solidFill>
                  <a:schemeClr val="bg1"/>
                </a:solidFill>
                <a:latin typeface="Roboto Black"/>
                <a:ea typeface="Roboto Black"/>
              </a:rPr>
              <a:t>JOB PROTECTION COVERAGE TOOL</a:t>
            </a:r>
          </a:p>
          <a:p>
            <a:pPr>
              <a:lnSpc>
                <a:spcPct val="85000"/>
              </a:lnSpc>
            </a:pPr>
            <a:r>
              <a:rPr lang="en-US" sz="3400" dirty="0">
                <a:solidFill>
                  <a:schemeClr val="bg1"/>
                </a:solidFill>
                <a:latin typeface="Roboto Medium"/>
                <a:cs typeface="Segoe UI"/>
              </a:rPr>
              <a:t>myleavebenefits.nj.gov/</a:t>
            </a:r>
            <a:r>
              <a:rPr lang="en-US" sz="3400" dirty="0" err="1">
                <a:solidFill>
                  <a:schemeClr val="bg1"/>
                </a:solidFill>
                <a:latin typeface="Roboto Medium"/>
                <a:cs typeface="Segoe UI"/>
              </a:rPr>
              <a:t>jobprotection</a:t>
            </a:r>
            <a:endParaRPr lang="en-US" sz="3400" dirty="0">
              <a:solidFill>
                <a:schemeClr val="bg1"/>
              </a:solidFill>
            </a:endParaRPr>
          </a:p>
          <a:p>
            <a:pPr>
              <a:lnSpc>
                <a:spcPct val="85000"/>
              </a:lnSpc>
            </a:pPr>
            <a:endParaRPr lang="en-US" sz="3800" dirty="0">
              <a:solidFill>
                <a:schemeClr val="bg1"/>
              </a:solidFill>
              <a:ea typeface="Calibri"/>
              <a:cs typeface="Calibri"/>
            </a:endParaRPr>
          </a:p>
        </p:txBody>
      </p:sp>
      <p:pic>
        <p:nvPicPr>
          <p:cNvPr id="6" name="Picture 5">
            <a:extLst>
              <a:ext uri="{FF2B5EF4-FFF2-40B4-BE49-F238E27FC236}">
                <a16:creationId xmlns:a16="http://schemas.microsoft.com/office/drawing/2014/main" id="{0FB17D30-66CA-B505-8C3A-CB59F41EB412}"/>
              </a:ext>
            </a:extLst>
          </p:cNvPr>
          <p:cNvPicPr>
            <a:picLocks noChangeAspect="1"/>
          </p:cNvPicPr>
          <p:nvPr/>
        </p:nvPicPr>
        <p:blipFill>
          <a:blip r:embed="rId4"/>
          <a:srcRect t="9407" r="4350" b="13142"/>
          <a:stretch>
            <a:fillRect/>
          </a:stretch>
        </p:blipFill>
        <p:spPr>
          <a:xfrm>
            <a:off x="1306343" y="2384568"/>
            <a:ext cx="6702763" cy="2590801"/>
          </a:xfrm>
          <a:prstGeom prst="rect">
            <a:avLst/>
          </a:prstGeom>
        </p:spPr>
      </p:pic>
    </p:spTree>
    <p:extLst>
      <p:ext uri="{BB962C8B-B14F-4D97-AF65-F5344CB8AC3E}">
        <p14:creationId xmlns:p14="http://schemas.microsoft.com/office/powerpoint/2010/main" val="1343145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340F7-26D0-FA4A-A533-C7BF07729759}"/>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1932927-710B-A043-B94C-EC39A2FBD022}"/>
              </a:ext>
            </a:extLst>
          </p:cNvPr>
          <p:cNvSpPr txBox="1"/>
          <p:nvPr/>
        </p:nvSpPr>
        <p:spPr>
          <a:xfrm>
            <a:off x="503054" y="678285"/>
            <a:ext cx="7274059" cy="1325880"/>
          </a:xfrm>
          <a:prstGeom prst="rect">
            <a:avLst/>
          </a:prstGeom>
          <a:noFill/>
        </p:spPr>
        <p:txBody>
          <a:bodyPr wrap="square" lIns="0" tIns="0" rIns="0" bIns="0" rtlCol="0">
            <a:noAutofit/>
          </a:bodyPr>
          <a:lstStyle/>
          <a:p>
            <a:pPr>
              <a:lnSpc>
                <a:spcPct val="85000"/>
              </a:lnSpc>
            </a:pPr>
            <a:r>
              <a:rPr lang="en-US" sz="3600" b="1" dirty="0">
                <a:solidFill>
                  <a:schemeClr val="bg1"/>
                </a:solidFill>
                <a:latin typeface="Roboto Black" panose="02000000000000000000" pitchFamily="2" charset="0"/>
                <a:ea typeface="Roboto Black" panose="02000000000000000000" pitchFamily="2" charset="0"/>
              </a:rPr>
              <a:t>FEDERAL FAMILY &amp; MEDICAL LEAVE ACT (FMLA)</a:t>
            </a:r>
          </a:p>
        </p:txBody>
      </p:sp>
      <p:sp>
        <p:nvSpPr>
          <p:cNvPr id="6" name="TextBox 5">
            <a:extLst>
              <a:ext uri="{FF2B5EF4-FFF2-40B4-BE49-F238E27FC236}">
                <a16:creationId xmlns:a16="http://schemas.microsoft.com/office/drawing/2014/main" id="{1B16FEB1-314D-9640-B209-566E076E3C7E}"/>
              </a:ext>
            </a:extLst>
          </p:cNvPr>
          <p:cNvSpPr txBox="1"/>
          <p:nvPr/>
        </p:nvSpPr>
        <p:spPr>
          <a:xfrm>
            <a:off x="503054" y="2200153"/>
            <a:ext cx="7597714" cy="3364904"/>
          </a:xfrm>
          <a:prstGeom prst="rect">
            <a:avLst/>
          </a:prstGeom>
          <a:noFill/>
        </p:spPr>
        <p:txBody>
          <a:bodyPr wrap="square" lIns="0" tIns="0" rIns="0" bIns="0" rtlCol="0">
            <a:noAutofit/>
          </a:bodyPr>
          <a:lstStyle/>
          <a:p>
            <a:pPr fontAlgn="base">
              <a:spcAft>
                <a:spcPts val="800"/>
              </a:spcAft>
              <a:buClr>
                <a:srgbClr val="F36E4E"/>
              </a:buClr>
            </a:pPr>
            <a:r>
              <a:rPr lang="en-US" sz="2000" dirty="0">
                <a:latin typeface="Roboto Medium" panose="020B0604020202020204" charset="0"/>
                <a:ea typeface="Roboto Medium" panose="020B0604020202020204" charset="0"/>
              </a:rPr>
              <a:t>Enforced by US Department of Labor: </a:t>
            </a:r>
            <a:r>
              <a:rPr lang="en-US" sz="2000" dirty="0">
                <a:solidFill>
                  <a:srgbClr val="F36E4E"/>
                </a:solidFill>
                <a:latin typeface="Roboto Medium" panose="020B0604020202020204" charset="0"/>
                <a:ea typeface="Roboto Medium" panose="020B0604020202020204" charset="0"/>
              </a:rPr>
              <a:t>dol.gov/agencies/</a:t>
            </a:r>
            <a:r>
              <a:rPr lang="en-US" sz="2000" dirty="0" err="1">
                <a:solidFill>
                  <a:srgbClr val="F36E4E"/>
                </a:solidFill>
                <a:latin typeface="Roboto Medium" panose="020B0604020202020204" charset="0"/>
                <a:ea typeface="Roboto Medium" panose="020B0604020202020204" charset="0"/>
              </a:rPr>
              <a:t>whd</a:t>
            </a:r>
            <a:r>
              <a:rPr lang="en-US" sz="2000" dirty="0">
                <a:solidFill>
                  <a:srgbClr val="F36E4E"/>
                </a:solidFill>
                <a:latin typeface="Roboto Medium" panose="020B0604020202020204" charset="0"/>
                <a:ea typeface="Roboto Medium" panose="020B0604020202020204" charset="0"/>
              </a:rPr>
              <a:t>/</a:t>
            </a:r>
            <a:r>
              <a:rPr lang="en-US" sz="2000" dirty="0" err="1">
                <a:solidFill>
                  <a:srgbClr val="F36E4E"/>
                </a:solidFill>
                <a:latin typeface="Roboto Medium" panose="020B0604020202020204" charset="0"/>
                <a:ea typeface="Roboto Medium" panose="020B0604020202020204" charset="0"/>
              </a:rPr>
              <a:t>fmla</a:t>
            </a:r>
            <a:endParaRPr lang="en-US" sz="2000" dirty="0">
              <a:solidFill>
                <a:srgbClr val="161F48"/>
              </a:solidFill>
              <a:latin typeface="Roboto Medium" panose="020B0604020202020204" charset="0"/>
              <a:ea typeface="Roboto Medium" panose="020B0604020202020204" charset="0"/>
            </a:endParaRPr>
          </a:p>
          <a:p>
            <a:pPr fontAlgn="base">
              <a:spcAft>
                <a:spcPts val="800"/>
              </a:spcAft>
              <a:buClr>
                <a:srgbClr val="F36E4E"/>
              </a:buClr>
            </a:pPr>
            <a:r>
              <a:rPr lang="en-US" sz="2000" dirty="0">
                <a:latin typeface="Roboto Medium" panose="020B0604020202020204" charset="0"/>
                <a:ea typeface="Roboto Medium" panose="020B0604020202020204" charset="0"/>
              </a:rPr>
              <a:t>Up to 12 weeks of unpaid, job-protected leave in a 12-month period to:</a:t>
            </a:r>
          </a:p>
          <a:p>
            <a:pPr marL="1028700" lvl="1" indent="-571500" fontAlgn="base">
              <a:spcAft>
                <a:spcPts val="800"/>
              </a:spcAft>
              <a:buClr>
                <a:srgbClr val="F36E4E"/>
              </a:buClr>
              <a:buFont typeface="Arial" panose="020B0604020202020204" pitchFamily="34" charset="0"/>
              <a:buChar char="•"/>
            </a:pPr>
            <a:r>
              <a:rPr lang="en-US" sz="2000" dirty="0">
                <a:latin typeface="Roboto Medium" panose="020B0604020202020204" charset="0"/>
                <a:ea typeface="Roboto Medium" panose="020B0604020202020204" charset="0"/>
              </a:rPr>
              <a:t>Care for their own illness or injury </a:t>
            </a:r>
          </a:p>
          <a:p>
            <a:pPr marL="1028700" lvl="1" indent="-571500" fontAlgn="base">
              <a:spcAft>
                <a:spcPts val="800"/>
              </a:spcAft>
              <a:buClr>
                <a:srgbClr val="F36E4E"/>
              </a:buClr>
              <a:buFont typeface="Arial" panose="020B0604020202020204" pitchFamily="34" charset="0"/>
              <a:buChar char="•"/>
            </a:pPr>
            <a:r>
              <a:rPr lang="en-US" sz="2000" dirty="0">
                <a:latin typeface="Roboto Medium" panose="020B0604020202020204" charset="0"/>
                <a:ea typeface="Roboto Medium" panose="020B0604020202020204" charset="0"/>
              </a:rPr>
              <a:t>Care for a spouse, child, or parent with a serious health condition</a:t>
            </a:r>
          </a:p>
          <a:p>
            <a:pPr marL="1028700" lvl="1" indent="-571500" fontAlgn="base">
              <a:spcAft>
                <a:spcPts val="800"/>
              </a:spcAft>
              <a:buClr>
                <a:srgbClr val="F36E4E"/>
              </a:buClr>
              <a:buFont typeface="Arial" panose="020B0604020202020204" pitchFamily="34" charset="0"/>
              <a:buChar char="•"/>
            </a:pPr>
            <a:r>
              <a:rPr lang="en-US" sz="2000" dirty="0">
                <a:latin typeface="Roboto Medium" panose="020B0604020202020204" charset="0"/>
                <a:ea typeface="Roboto Medium" panose="020B0604020202020204" charset="0"/>
              </a:rPr>
              <a:t>Bond with a newborn, newly adopted, or foster child</a:t>
            </a:r>
          </a:p>
        </p:txBody>
      </p:sp>
    </p:spTree>
    <p:extLst>
      <p:ext uri="{BB962C8B-B14F-4D97-AF65-F5344CB8AC3E}">
        <p14:creationId xmlns:p14="http://schemas.microsoft.com/office/powerpoint/2010/main" val="1996144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340F7-26D0-FA4A-A533-C7BF07729759}"/>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1932927-710B-A043-B94C-EC39A2FBD022}"/>
              </a:ext>
            </a:extLst>
          </p:cNvPr>
          <p:cNvSpPr txBox="1"/>
          <p:nvPr/>
        </p:nvSpPr>
        <p:spPr>
          <a:xfrm>
            <a:off x="539999" y="694371"/>
            <a:ext cx="7274059" cy="1325880"/>
          </a:xfrm>
          <a:prstGeom prst="rect">
            <a:avLst/>
          </a:prstGeom>
          <a:noFill/>
        </p:spPr>
        <p:txBody>
          <a:bodyPr wrap="square" lIns="0" tIns="0" rIns="0" bIns="0" rtlCol="0">
            <a:noAutofit/>
          </a:bodyPr>
          <a:lstStyle/>
          <a:p>
            <a:pPr>
              <a:lnSpc>
                <a:spcPct val="85000"/>
              </a:lnSpc>
            </a:pPr>
            <a:r>
              <a:rPr lang="en-US" sz="3600" b="1" dirty="0">
                <a:solidFill>
                  <a:schemeClr val="bg1"/>
                </a:solidFill>
                <a:latin typeface="Roboto Black" panose="02000000000000000000" pitchFamily="2" charset="0"/>
                <a:ea typeface="Roboto Black" panose="02000000000000000000" pitchFamily="2" charset="0"/>
              </a:rPr>
              <a:t>FEDERAL FAMILY &amp; MEDICAL LEAVE ACT (FMLA)</a:t>
            </a:r>
          </a:p>
        </p:txBody>
      </p:sp>
      <p:sp>
        <p:nvSpPr>
          <p:cNvPr id="6" name="TextBox 5">
            <a:extLst>
              <a:ext uri="{FF2B5EF4-FFF2-40B4-BE49-F238E27FC236}">
                <a16:creationId xmlns:a16="http://schemas.microsoft.com/office/drawing/2014/main" id="{1B16FEB1-314D-9640-B209-566E076E3C7E}"/>
              </a:ext>
            </a:extLst>
          </p:cNvPr>
          <p:cNvSpPr txBox="1"/>
          <p:nvPr/>
        </p:nvSpPr>
        <p:spPr>
          <a:xfrm>
            <a:off x="502683" y="2232875"/>
            <a:ext cx="8138634" cy="3007720"/>
          </a:xfrm>
          <a:prstGeom prst="rect">
            <a:avLst/>
          </a:prstGeom>
          <a:noFill/>
        </p:spPr>
        <p:txBody>
          <a:bodyPr wrap="square" lIns="0" tIns="0" rIns="0" bIns="0" rtlCol="0" anchor="t">
            <a:noAutofit/>
          </a:bodyPr>
          <a:lstStyle/>
          <a:p>
            <a:pPr fontAlgn="base">
              <a:spcAft>
                <a:spcPts val="800"/>
              </a:spcAft>
              <a:buClr>
                <a:srgbClr val="F36E4E"/>
              </a:buClr>
            </a:pPr>
            <a:r>
              <a:rPr lang="en-US" dirty="0">
                <a:latin typeface="Roboto Medium"/>
                <a:ea typeface="Roboto Medium"/>
              </a:rPr>
              <a:t>Generally all requirements must be met or an employer is not required to hold an employee’s job:</a:t>
            </a:r>
          </a:p>
          <a:p>
            <a:pPr marL="571500" indent="-571500" fontAlgn="base">
              <a:spcAft>
                <a:spcPts val="800"/>
              </a:spcAft>
              <a:buClr>
                <a:srgbClr val="F36E4E"/>
              </a:buClr>
              <a:buFont typeface="Arial" panose="020B0604020202020204" pitchFamily="34" charset="0"/>
              <a:buChar char="•"/>
            </a:pPr>
            <a:r>
              <a:rPr lang="en-US" dirty="0">
                <a:latin typeface="Roboto Medium"/>
                <a:ea typeface="Roboto Medium"/>
              </a:rPr>
              <a:t>Employer has 50 or more employees within 75 miles of the worksite, or is a government entity of any size</a:t>
            </a:r>
            <a:endParaRPr lang="en-US" dirty="0">
              <a:latin typeface="Roboto Medium" panose="020B0604020202020204" charset="0"/>
              <a:ea typeface="Roboto Medium" panose="020B0604020202020204" charset="0"/>
            </a:endParaRPr>
          </a:p>
          <a:p>
            <a:pPr marL="571500" indent="-571500" fontAlgn="base">
              <a:spcAft>
                <a:spcPts val="800"/>
              </a:spcAft>
              <a:buClr>
                <a:srgbClr val="F36E4E"/>
              </a:buClr>
              <a:buFont typeface="Arial" panose="020B0604020202020204" pitchFamily="34" charset="0"/>
              <a:buChar char="•"/>
            </a:pPr>
            <a:r>
              <a:rPr lang="en-US" dirty="0">
                <a:latin typeface="Roboto Medium"/>
                <a:ea typeface="Roboto Medium"/>
              </a:rPr>
              <a:t>Employee worked there for at least 12 months</a:t>
            </a:r>
            <a:endParaRPr lang="en-US" dirty="0">
              <a:latin typeface="Roboto Medium" panose="020B0604020202020204" charset="0"/>
              <a:ea typeface="Roboto Medium" panose="020B0604020202020204" charset="0"/>
            </a:endParaRPr>
          </a:p>
          <a:p>
            <a:pPr marL="571500" indent="-571500" fontAlgn="base">
              <a:spcAft>
                <a:spcPts val="800"/>
              </a:spcAft>
              <a:buClr>
                <a:srgbClr val="F36E4E"/>
              </a:buClr>
              <a:buFont typeface="Arial" panose="020B0604020202020204" pitchFamily="34" charset="0"/>
              <a:buChar char="•"/>
            </a:pPr>
            <a:r>
              <a:rPr lang="en-US" dirty="0">
                <a:latin typeface="Roboto Medium"/>
                <a:ea typeface="Roboto Medium"/>
              </a:rPr>
              <a:t>Employee worked at least 1,250 hours in the past 12 months</a:t>
            </a:r>
            <a:endParaRPr lang="en-US" dirty="0">
              <a:latin typeface="Roboto Medium" panose="020B0604020202020204" charset="0"/>
              <a:ea typeface="Roboto Medium" panose="020B0604020202020204" charset="0"/>
            </a:endParaRPr>
          </a:p>
          <a:p>
            <a:pPr marL="571500" indent="-571500" fontAlgn="base">
              <a:spcAft>
                <a:spcPts val="800"/>
              </a:spcAft>
              <a:buClr>
                <a:srgbClr val="F36E4E"/>
              </a:buClr>
              <a:buFont typeface="Arial" panose="020B0604020202020204" pitchFamily="34" charset="0"/>
              <a:buChar char="•"/>
            </a:pPr>
            <a:r>
              <a:rPr lang="en-US" dirty="0">
                <a:latin typeface="Roboto Medium"/>
                <a:ea typeface="Roboto Medium"/>
              </a:rPr>
              <a:t>Employee gave employer 30 days’ notice if need for leave is foreseeable</a:t>
            </a:r>
          </a:p>
        </p:txBody>
      </p:sp>
    </p:spTree>
    <p:extLst>
      <p:ext uri="{BB962C8B-B14F-4D97-AF65-F5344CB8AC3E}">
        <p14:creationId xmlns:p14="http://schemas.microsoft.com/office/powerpoint/2010/main" val="1840276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340F7-26D0-FA4A-A533-C7BF07729759}"/>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1932927-710B-A043-B94C-EC39A2FBD022}"/>
              </a:ext>
            </a:extLst>
          </p:cNvPr>
          <p:cNvSpPr txBox="1"/>
          <p:nvPr/>
        </p:nvSpPr>
        <p:spPr>
          <a:xfrm>
            <a:off x="503054" y="747112"/>
            <a:ext cx="7274059" cy="1325880"/>
          </a:xfrm>
          <a:prstGeom prst="rect">
            <a:avLst/>
          </a:prstGeom>
          <a:noFill/>
        </p:spPr>
        <p:txBody>
          <a:bodyPr wrap="square" lIns="0" tIns="0" rIns="0" bIns="0" rtlCol="0">
            <a:noAutofit/>
          </a:bodyPr>
          <a:lstStyle/>
          <a:p>
            <a:pPr>
              <a:lnSpc>
                <a:spcPct val="85000"/>
              </a:lnSpc>
            </a:pPr>
            <a:r>
              <a:rPr lang="en-US" sz="3600" b="1" dirty="0">
                <a:solidFill>
                  <a:schemeClr val="bg1"/>
                </a:solidFill>
                <a:latin typeface="Roboto Black" panose="02000000000000000000" pitchFamily="2" charset="0"/>
                <a:ea typeface="Roboto Black" panose="02000000000000000000" pitchFamily="2" charset="0"/>
              </a:rPr>
              <a:t>NEW JERSEY FAMILY LEAVE ACT (NJFLA)</a:t>
            </a:r>
          </a:p>
        </p:txBody>
      </p:sp>
      <p:sp>
        <p:nvSpPr>
          <p:cNvPr id="6" name="TextBox 5">
            <a:extLst>
              <a:ext uri="{FF2B5EF4-FFF2-40B4-BE49-F238E27FC236}">
                <a16:creationId xmlns:a16="http://schemas.microsoft.com/office/drawing/2014/main" id="{1B16FEB1-314D-9640-B209-566E076E3C7E}"/>
              </a:ext>
            </a:extLst>
          </p:cNvPr>
          <p:cNvSpPr txBox="1"/>
          <p:nvPr/>
        </p:nvSpPr>
        <p:spPr>
          <a:xfrm>
            <a:off x="503054" y="2200672"/>
            <a:ext cx="7983793" cy="3067178"/>
          </a:xfrm>
          <a:prstGeom prst="rect">
            <a:avLst/>
          </a:prstGeom>
          <a:noFill/>
        </p:spPr>
        <p:txBody>
          <a:bodyPr wrap="square" lIns="0" tIns="0" rIns="0" bIns="0" rtlCol="0" anchor="t">
            <a:noAutofit/>
          </a:bodyPr>
          <a:lstStyle/>
          <a:p>
            <a:pPr fontAlgn="base">
              <a:spcAft>
                <a:spcPts val="1200"/>
              </a:spcAft>
              <a:buClr>
                <a:srgbClr val="F36E4E"/>
              </a:buClr>
            </a:pPr>
            <a:r>
              <a:rPr lang="en-US" dirty="0">
                <a:latin typeface="Roboto Medium"/>
                <a:ea typeface="Roboto Medium"/>
                <a:cs typeface="Roboto Medium"/>
              </a:rPr>
              <a:t>Enforced by the NJ Division on Civil Rights: </a:t>
            </a:r>
            <a:r>
              <a:rPr lang="en-US" b="1" dirty="0">
                <a:latin typeface="Roboto Medium"/>
                <a:ea typeface="Roboto Medium"/>
                <a:cs typeface="Roboto Medium"/>
              </a:rPr>
              <a:t>njcivilrights.gov</a:t>
            </a:r>
            <a:endParaRPr lang="en-US" b="1" dirty="0">
              <a:latin typeface="Roboto Medium" panose="020B0604020202020204" charset="0"/>
              <a:ea typeface="Roboto Medium" panose="020B0604020202020204" charset="0"/>
            </a:endParaRPr>
          </a:p>
          <a:p>
            <a:pPr fontAlgn="base">
              <a:spcAft>
                <a:spcPts val="1200"/>
              </a:spcAft>
              <a:buClr>
                <a:srgbClr val="F36E4E"/>
              </a:buClr>
            </a:pPr>
            <a:r>
              <a:rPr lang="en-US" dirty="0">
                <a:latin typeface="Roboto Medium"/>
                <a:ea typeface="Roboto Medium"/>
                <a:cs typeface="Roboto Medium"/>
              </a:rPr>
              <a:t>Employees can receive up to 12 weeks of unpaid, job-protected leave every 24 months to:</a:t>
            </a:r>
          </a:p>
          <a:p>
            <a:pPr marL="571500" indent="-571500" fontAlgn="base">
              <a:spcAft>
                <a:spcPts val="1200"/>
              </a:spcAft>
              <a:buClr>
                <a:srgbClr val="F36E4E"/>
              </a:buClr>
              <a:buFont typeface="Arial" panose="020B0604020202020204" pitchFamily="34" charset="0"/>
              <a:buChar char="•"/>
            </a:pPr>
            <a:r>
              <a:rPr lang="en-US" dirty="0">
                <a:latin typeface="Roboto Medium"/>
                <a:ea typeface="Roboto Medium"/>
                <a:cs typeface="Roboto Medium"/>
              </a:rPr>
              <a:t>Care for or bond with a newborn, newly-adopted, or foster child</a:t>
            </a:r>
            <a:endParaRPr lang="en-US" dirty="0">
              <a:latin typeface="Roboto Medium" panose="020B0604020202020204" charset="0"/>
              <a:ea typeface="Roboto Medium" panose="020B0604020202020204" charset="0"/>
            </a:endParaRPr>
          </a:p>
          <a:p>
            <a:pPr marL="571500" indent="-571500" fontAlgn="base">
              <a:spcAft>
                <a:spcPts val="1200"/>
              </a:spcAft>
              <a:buClr>
                <a:srgbClr val="F36E4E"/>
              </a:buClr>
              <a:buFont typeface="Arial" panose="020B0604020202020204" pitchFamily="34" charset="0"/>
              <a:buChar char="•"/>
            </a:pPr>
            <a:r>
              <a:rPr lang="en-US" dirty="0">
                <a:latin typeface="Roboto Medium"/>
                <a:ea typeface="Roboto Medium"/>
                <a:cs typeface="Roboto Medium"/>
              </a:rPr>
              <a:t>Care for a family member, or someone who is the equivalent of family, with a serious health condition</a:t>
            </a:r>
            <a:endParaRPr lang="en-US" dirty="0">
              <a:latin typeface="Roboto Medium" panose="020B0604020202020204" charset="0"/>
              <a:ea typeface="Roboto Medium" panose="020B0604020202020204" charset="0"/>
            </a:endParaRPr>
          </a:p>
          <a:p>
            <a:pPr marL="571500" indent="-571500" fontAlgn="base">
              <a:spcAft>
                <a:spcPts val="1200"/>
              </a:spcAft>
              <a:buClr>
                <a:srgbClr val="F36E4E"/>
              </a:buClr>
              <a:buFont typeface="Arial" panose="020B0604020202020204" pitchFamily="34" charset="0"/>
              <a:buChar char="•"/>
            </a:pPr>
            <a:r>
              <a:rPr lang="en-US" dirty="0">
                <a:latin typeface="Roboto Medium"/>
                <a:ea typeface="Roboto Medium"/>
                <a:cs typeface="Roboto Medium"/>
              </a:rPr>
              <a:t>Provide required care or treatment for a child if their school or place of care is closed due to a public health emergency (like COVID-19)</a:t>
            </a:r>
          </a:p>
        </p:txBody>
      </p:sp>
    </p:spTree>
    <p:extLst>
      <p:ext uri="{BB962C8B-B14F-4D97-AF65-F5344CB8AC3E}">
        <p14:creationId xmlns:p14="http://schemas.microsoft.com/office/powerpoint/2010/main" val="524589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340F7-26D0-FA4A-A533-C7BF07729759}"/>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1932927-710B-A043-B94C-EC39A2FBD022}"/>
              </a:ext>
            </a:extLst>
          </p:cNvPr>
          <p:cNvSpPr txBox="1"/>
          <p:nvPr/>
        </p:nvSpPr>
        <p:spPr>
          <a:xfrm>
            <a:off x="503054" y="747107"/>
            <a:ext cx="7274059" cy="1325880"/>
          </a:xfrm>
          <a:prstGeom prst="rect">
            <a:avLst/>
          </a:prstGeom>
          <a:noFill/>
        </p:spPr>
        <p:txBody>
          <a:bodyPr wrap="square" lIns="0" tIns="0" rIns="0" bIns="0" rtlCol="0">
            <a:noAutofit/>
          </a:bodyPr>
          <a:lstStyle/>
          <a:p>
            <a:pPr>
              <a:lnSpc>
                <a:spcPct val="85000"/>
              </a:lnSpc>
            </a:pPr>
            <a:r>
              <a:rPr lang="en-US" sz="3600" b="1" dirty="0">
                <a:solidFill>
                  <a:schemeClr val="bg1"/>
                </a:solidFill>
                <a:latin typeface="Roboto Black" panose="02000000000000000000" pitchFamily="2" charset="0"/>
                <a:ea typeface="Roboto Black" panose="02000000000000000000" pitchFamily="2" charset="0"/>
              </a:rPr>
              <a:t>NEW JERSEY FAMILY LEAVE ACT (NJFLA)</a:t>
            </a:r>
          </a:p>
        </p:txBody>
      </p:sp>
      <p:sp>
        <p:nvSpPr>
          <p:cNvPr id="6" name="TextBox 5">
            <a:extLst>
              <a:ext uri="{FF2B5EF4-FFF2-40B4-BE49-F238E27FC236}">
                <a16:creationId xmlns:a16="http://schemas.microsoft.com/office/drawing/2014/main" id="{1B16FEB1-314D-9640-B209-566E076E3C7E}"/>
              </a:ext>
            </a:extLst>
          </p:cNvPr>
          <p:cNvSpPr txBox="1"/>
          <p:nvPr/>
        </p:nvSpPr>
        <p:spPr>
          <a:xfrm>
            <a:off x="503054" y="2156255"/>
            <a:ext cx="8168998" cy="3221989"/>
          </a:xfrm>
          <a:prstGeom prst="rect">
            <a:avLst/>
          </a:prstGeom>
          <a:noFill/>
        </p:spPr>
        <p:txBody>
          <a:bodyPr wrap="square" lIns="0" tIns="0" rIns="0" bIns="0" rtlCol="0">
            <a:noAutofit/>
          </a:bodyPr>
          <a:lstStyle/>
          <a:p>
            <a:pPr fontAlgn="base">
              <a:spcAft>
                <a:spcPts val="1200"/>
              </a:spcAft>
              <a:buClr>
                <a:srgbClr val="F36E4E"/>
              </a:buClr>
            </a:pPr>
            <a:r>
              <a:rPr lang="en-US" dirty="0">
                <a:latin typeface="Roboto Medium" panose="020B0604020202020204" charset="0"/>
                <a:ea typeface="Roboto Medium" panose="020B0604020202020204" charset="0"/>
              </a:rPr>
              <a:t>Generally all requirements must be met or an employer is not required to hold the employee’s job:</a:t>
            </a:r>
          </a:p>
          <a:p>
            <a:pPr marL="571500" indent="-571500" fontAlgn="base">
              <a:spcAft>
                <a:spcPts val="1200"/>
              </a:spcAft>
              <a:buClr>
                <a:srgbClr val="F36E4E"/>
              </a:buClr>
              <a:buFont typeface="Wingdings" panose="05000000000000000000" pitchFamily="2" charset="2"/>
              <a:buChar char="ü"/>
            </a:pPr>
            <a:r>
              <a:rPr lang="en-US" dirty="0">
                <a:latin typeface="Roboto Medium" panose="020B0604020202020204" charset="0"/>
                <a:ea typeface="Roboto Medium" panose="020B0604020202020204" charset="0"/>
              </a:rPr>
              <a:t>Employer has 30 or more employees worldwide, or is a government entity of any size</a:t>
            </a:r>
          </a:p>
          <a:p>
            <a:pPr marL="571500" indent="-571500" fontAlgn="base">
              <a:spcAft>
                <a:spcPts val="1200"/>
              </a:spcAft>
              <a:buClr>
                <a:srgbClr val="F36E4E"/>
              </a:buClr>
              <a:buFont typeface="Wingdings" panose="05000000000000000000" pitchFamily="2" charset="2"/>
              <a:buChar char="ü"/>
            </a:pPr>
            <a:r>
              <a:rPr lang="en-US" dirty="0">
                <a:latin typeface="Roboto Medium" panose="020B0604020202020204" charset="0"/>
                <a:ea typeface="Roboto Medium" panose="020B0604020202020204" charset="0"/>
              </a:rPr>
              <a:t>Employee worked there for at least 12 months</a:t>
            </a:r>
          </a:p>
          <a:p>
            <a:pPr marL="571500" indent="-571500" fontAlgn="base">
              <a:spcAft>
                <a:spcPts val="1200"/>
              </a:spcAft>
              <a:buClr>
                <a:srgbClr val="F36E4E"/>
              </a:buClr>
              <a:buFont typeface="Wingdings" panose="05000000000000000000" pitchFamily="2" charset="2"/>
              <a:buChar char="ü"/>
            </a:pPr>
            <a:r>
              <a:rPr lang="en-US" dirty="0">
                <a:latin typeface="Roboto Medium" panose="020B0604020202020204" charset="0"/>
                <a:ea typeface="Roboto Medium" panose="020B0604020202020204" charset="0"/>
              </a:rPr>
              <a:t>Employee worked at least 1,000 hours in the past 12 months (furlough/layoff exceptions)</a:t>
            </a:r>
          </a:p>
          <a:p>
            <a:pPr marL="571500" indent="-571500" fontAlgn="base">
              <a:spcAft>
                <a:spcPts val="1200"/>
              </a:spcAft>
              <a:buClr>
                <a:srgbClr val="F36E4E"/>
              </a:buClr>
              <a:buFont typeface="Wingdings" panose="05000000000000000000" pitchFamily="2" charset="2"/>
              <a:buChar char="ü"/>
            </a:pPr>
            <a:r>
              <a:rPr lang="en-US" dirty="0">
                <a:latin typeface="Roboto Medium" panose="020B0604020202020204" charset="0"/>
                <a:ea typeface="Roboto Medium" panose="020B0604020202020204" charset="0"/>
              </a:rPr>
              <a:t>Employee gave employer notice if the leave is foreseeable (some exceptions)</a:t>
            </a:r>
          </a:p>
          <a:p>
            <a:pPr marL="571500" indent="-571500" fontAlgn="base">
              <a:buClr>
                <a:srgbClr val="F36E4E"/>
              </a:buClr>
              <a:buFont typeface="Arial" panose="020B0604020202020204" pitchFamily="34" charset="0"/>
              <a:buChar char="•"/>
            </a:pPr>
            <a:endParaRPr lang="en-US" sz="1700" dirty="0">
              <a:solidFill>
                <a:srgbClr val="161F48"/>
              </a:solidFill>
              <a:latin typeface="Roboto Medium" panose="020B0604020202020204" charset="0"/>
              <a:ea typeface="Roboto Medium" panose="020B0604020202020204" charset="0"/>
            </a:endParaRPr>
          </a:p>
        </p:txBody>
      </p:sp>
    </p:spTree>
    <p:extLst>
      <p:ext uri="{BB962C8B-B14F-4D97-AF65-F5344CB8AC3E}">
        <p14:creationId xmlns:p14="http://schemas.microsoft.com/office/powerpoint/2010/main" val="4133769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44C78A-09D0-654D-8793-28DBCC34293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F025827-983E-FB4A-857A-302DFB654FDA}"/>
              </a:ext>
            </a:extLst>
          </p:cNvPr>
          <p:cNvSpPr txBox="1"/>
          <p:nvPr/>
        </p:nvSpPr>
        <p:spPr>
          <a:xfrm>
            <a:off x="333103" y="133659"/>
            <a:ext cx="5784893" cy="966652"/>
          </a:xfrm>
          <a:prstGeom prst="rect">
            <a:avLst/>
          </a:prstGeom>
          <a:noFill/>
        </p:spPr>
        <p:txBody>
          <a:bodyPr wrap="square" lIns="0" tIns="0" rIns="0" bIns="0" rtlCol="0">
            <a:noAutofit/>
          </a:bodyPr>
          <a:lstStyle/>
          <a:p>
            <a:r>
              <a:rPr lang="en-US" sz="2400" b="1">
                <a:solidFill>
                  <a:schemeClr val="bg1"/>
                </a:solidFill>
                <a:latin typeface="Roboto Black" panose="02000000000000000000" pitchFamily="2" charset="0"/>
                <a:ea typeface="Roboto Black" panose="02000000000000000000" pitchFamily="2" charset="0"/>
              </a:rPr>
              <a:t>PAID AND JOB-PROTECTED LEAVE FOR MATERNITY</a:t>
            </a:r>
          </a:p>
        </p:txBody>
      </p:sp>
      <p:pic>
        <p:nvPicPr>
          <p:cNvPr id="8" name="Picture 7" descr="Graphical user interface&#10;&#10;Description automatically generated with medium confidence">
            <a:extLst>
              <a:ext uri="{FF2B5EF4-FFF2-40B4-BE49-F238E27FC236}">
                <a16:creationId xmlns:a16="http://schemas.microsoft.com/office/drawing/2014/main" id="{53CF07CD-24CA-4DEE-828A-48FF504EDD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56" y="1533689"/>
            <a:ext cx="7811888" cy="4914245"/>
          </a:xfrm>
          <a:prstGeom prst="rect">
            <a:avLst/>
          </a:prstGeom>
        </p:spPr>
      </p:pic>
    </p:spTree>
    <p:extLst>
      <p:ext uri="{BB962C8B-B14F-4D97-AF65-F5344CB8AC3E}">
        <p14:creationId xmlns:p14="http://schemas.microsoft.com/office/powerpoint/2010/main" val="3563410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44C78A-09D0-654D-8793-28DBCC34293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F025827-983E-FB4A-857A-302DFB654FDA}"/>
              </a:ext>
            </a:extLst>
          </p:cNvPr>
          <p:cNvSpPr txBox="1"/>
          <p:nvPr/>
        </p:nvSpPr>
        <p:spPr>
          <a:xfrm>
            <a:off x="333103" y="133659"/>
            <a:ext cx="5898015" cy="966652"/>
          </a:xfrm>
          <a:prstGeom prst="rect">
            <a:avLst/>
          </a:prstGeom>
          <a:noFill/>
        </p:spPr>
        <p:txBody>
          <a:bodyPr wrap="square" lIns="0" tIns="0" rIns="0" bIns="0" rtlCol="0">
            <a:noAutofit/>
          </a:bodyPr>
          <a:lstStyle/>
          <a:p>
            <a:r>
              <a:rPr lang="en-US" sz="2400" b="1">
                <a:solidFill>
                  <a:schemeClr val="bg1"/>
                </a:solidFill>
                <a:latin typeface="Roboto Black" panose="02000000000000000000" pitchFamily="2" charset="0"/>
                <a:ea typeface="Roboto Black" panose="02000000000000000000" pitchFamily="2" charset="0"/>
              </a:rPr>
              <a:t>PAID AND JOB-PROTECTED LEAVE FOR MATERNITY </a:t>
            </a:r>
          </a:p>
        </p:txBody>
      </p:sp>
      <p:pic>
        <p:nvPicPr>
          <p:cNvPr id="5" name="Picture 4" descr="Text&#10;&#10;Description automatically generated with medium confidence">
            <a:extLst>
              <a:ext uri="{FF2B5EF4-FFF2-40B4-BE49-F238E27FC236}">
                <a16:creationId xmlns:a16="http://schemas.microsoft.com/office/drawing/2014/main" id="{5B3EE023-5A03-4FE1-8794-BD4B9CF27CA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02749" y="1710761"/>
            <a:ext cx="7738502" cy="4807874"/>
          </a:xfrm>
          <a:prstGeom prst="rect">
            <a:avLst/>
          </a:prstGeom>
        </p:spPr>
      </p:pic>
    </p:spTree>
    <p:extLst>
      <p:ext uri="{BB962C8B-B14F-4D97-AF65-F5344CB8AC3E}">
        <p14:creationId xmlns:p14="http://schemas.microsoft.com/office/powerpoint/2010/main" val="360939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340F7-26D0-FA4A-A533-C7BF07729759}"/>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1932927-710B-A043-B94C-EC39A2FBD022}"/>
              </a:ext>
            </a:extLst>
          </p:cNvPr>
          <p:cNvSpPr txBox="1"/>
          <p:nvPr/>
        </p:nvSpPr>
        <p:spPr>
          <a:xfrm>
            <a:off x="503055" y="855266"/>
            <a:ext cx="7274059" cy="1325880"/>
          </a:xfrm>
          <a:prstGeom prst="rect">
            <a:avLst/>
          </a:prstGeom>
          <a:noFill/>
        </p:spPr>
        <p:txBody>
          <a:bodyPr wrap="square" lIns="0" tIns="0" rIns="0" bIns="0" rtlCol="0" anchor="t">
            <a:noAutofit/>
          </a:bodyPr>
          <a:lstStyle/>
          <a:p>
            <a:pPr>
              <a:lnSpc>
                <a:spcPct val="85000"/>
              </a:lnSpc>
            </a:pPr>
            <a:r>
              <a:rPr lang="en-US" sz="4800" b="1" dirty="0">
                <a:solidFill>
                  <a:schemeClr val="bg1"/>
                </a:solidFill>
                <a:latin typeface="Roboto Black"/>
                <a:ea typeface="Roboto Black"/>
                <a:cs typeface="Roboto Black"/>
              </a:rPr>
              <a:t>NJ SAFE ACT </a:t>
            </a:r>
            <a:endParaRPr lang="en-US" sz="4800" b="1" dirty="0">
              <a:solidFill>
                <a:schemeClr val="bg1"/>
              </a:solidFill>
              <a:latin typeface="Roboto Black" panose="02000000000000000000" pitchFamily="2" charset="0"/>
              <a:ea typeface="Roboto Black" panose="02000000000000000000" pitchFamily="2" charset="0"/>
              <a:cs typeface="Roboto Black"/>
            </a:endParaRPr>
          </a:p>
        </p:txBody>
      </p:sp>
      <p:sp>
        <p:nvSpPr>
          <p:cNvPr id="6" name="TextBox 5">
            <a:extLst>
              <a:ext uri="{FF2B5EF4-FFF2-40B4-BE49-F238E27FC236}">
                <a16:creationId xmlns:a16="http://schemas.microsoft.com/office/drawing/2014/main" id="{1B16FEB1-314D-9640-B209-566E076E3C7E}"/>
              </a:ext>
            </a:extLst>
          </p:cNvPr>
          <p:cNvSpPr txBox="1"/>
          <p:nvPr/>
        </p:nvSpPr>
        <p:spPr>
          <a:xfrm>
            <a:off x="503055" y="2258050"/>
            <a:ext cx="8198494" cy="4265022"/>
          </a:xfrm>
          <a:prstGeom prst="rect">
            <a:avLst/>
          </a:prstGeom>
          <a:noFill/>
        </p:spPr>
        <p:txBody>
          <a:bodyPr wrap="square" lIns="0" tIns="0" rIns="0" bIns="0" rtlCol="0" anchor="t">
            <a:noAutofit/>
          </a:bodyPr>
          <a:lstStyle/>
          <a:p>
            <a:pPr marL="571500" indent="-571500" fontAlgn="base">
              <a:spcAft>
                <a:spcPts val="1200"/>
              </a:spcAft>
              <a:buClr>
                <a:srgbClr val="F36E4E"/>
              </a:buClr>
              <a:buFont typeface="Arial" panose="020B0604020202020204" pitchFamily="34" charset="0"/>
              <a:buChar char="•"/>
            </a:pPr>
            <a:r>
              <a:rPr lang="en-US" sz="2400" dirty="0">
                <a:latin typeface="Roboto Medium"/>
                <a:ea typeface="Roboto Medium"/>
                <a:cs typeface="Roboto Medium"/>
              </a:rPr>
              <a:t>Employees can receive up to 20 days of unpaid, job protected leave to cope with domestic or sexual violence</a:t>
            </a:r>
          </a:p>
          <a:p>
            <a:pPr marL="571500" indent="-571500">
              <a:spcAft>
                <a:spcPts val="1200"/>
              </a:spcAft>
              <a:buClr>
                <a:srgbClr val="F36E4E"/>
              </a:buClr>
              <a:buFont typeface="Arial" panose="020B0604020202020204" pitchFamily="34" charset="0"/>
              <a:buChar char="•"/>
            </a:pPr>
            <a:r>
              <a:rPr lang="en-US" sz="2400" dirty="0">
                <a:latin typeface="Roboto Medium"/>
                <a:ea typeface="Roboto Medium"/>
                <a:cs typeface="Roboto Medium"/>
              </a:rPr>
              <a:t>Generally applies to employers with 25 or more employees and government agencies</a:t>
            </a:r>
          </a:p>
          <a:p>
            <a:pPr marL="571500" indent="-571500">
              <a:buClr>
                <a:srgbClr val="F36E4E"/>
              </a:buClr>
              <a:buFont typeface="Arial" panose="020B0604020202020204" pitchFamily="34" charset="0"/>
              <a:buChar char="•"/>
            </a:pPr>
            <a:r>
              <a:rPr lang="en-US" sz="2400" dirty="0">
                <a:latin typeface="Roboto Medium"/>
                <a:ea typeface="Roboto Medium"/>
                <a:cs typeface="Roboto Medium"/>
              </a:rPr>
              <a:t>Learn more at </a:t>
            </a:r>
            <a:r>
              <a:rPr lang="en-US" sz="2400" dirty="0">
                <a:solidFill>
                  <a:srgbClr val="F36E4E"/>
                </a:solidFill>
                <a:latin typeface="Roboto Medium"/>
                <a:ea typeface="Roboto Medium"/>
                <a:cs typeface="Roboto Medium"/>
              </a:rPr>
              <a:t>myleavebenefits.nj.gov/</a:t>
            </a:r>
            <a:r>
              <a:rPr lang="en-US" sz="2400" dirty="0" err="1">
                <a:solidFill>
                  <a:srgbClr val="F36E4E"/>
                </a:solidFill>
                <a:latin typeface="Roboto Medium"/>
                <a:ea typeface="Roboto Medium"/>
                <a:cs typeface="Roboto Medium"/>
              </a:rPr>
              <a:t>jobprotection</a:t>
            </a:r>
            <a:endParaRPr lang="en-US" sz="2000" dirty="0">
              <a:solidFill>
                <a:srgbClr val="F36E4E"/>
              </a:solidFill>
              <a:latin typeface="Roboto Medium"/>
              <a:ea typeface="Roboto Medium"/>
              <a:cs typeface="Roboto Medium"/>
            </a:endParaRPr>
          </a:p>
          <a:p>
            <a:pPr marL="571500" indent="-571500">
              <a:buClr>
                <a:srgbClr val="F36E4E"/>
              </a:buClr>
              <a:buFont typeface="Arial" panose="020B0604020202020204" pitchFamily="34" charset="0"/>
              <a:buChar char="•"/>
            </a:pPr>
            <a:endParaRPr lang="en-US" dirty="0">
              <a:cs typeface="Calibri Light"/>
            </a:endParaRPr>
          </a:p>
        </p:txBody>
      </p:sp>
    </p:spTree>
    <p:extLst>
      <p:ext uri="{BB962C8B-B14F-4D97-AF65-F5344CB8AC3E}">
        <p14:creationId xmlns:p14="http://schemas.microsoft.com/office/powerpoint/2010/main" val="228298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340F7-26D0-FA4A-A533-C7BF07729759}"/>
              </a:ext>
            </a:extLst>
          </p:cNvPr>
          <p:cNvPicPr>
            <a:picLocks noChangeAspect="1"/>
          </p:cNvPicPr>
          <p:nvPr/>
        </p:nvPicPr>
        <p:blipFill>
          <a:blip r:embed="rId3"/>
          <a:stretch>
            <a:fillRect/>
          </a:stretch>
        </p:blipFill>
        <p:spPr>
          <a:xfrm>
            <a:off x="-3742" y="-3460"/>
            <a:ext cx="9144000" cy="6858000"/>
          </a:xfrm>
          <a:prstGeom prst="rect">
            <a:avLst/>
          </a:prstGeom>
        </p:spPr>
      </p:pic>
      <p:sp>
        <p:nvSpPr>
          <p:cNvPr id="4" name="TextBox 3">
            <a:extLst>
              <a:ext uri="{FF2B5EF4-FFF2-40B4-BE49-F238E27FC236}">
                <a16:creationId xmlns:a16="http://schemas.microsoft.com/office/drawing/2014/main" id="{51932927-710B-A043-B94C-EC39A2FBD022}"/>
              </a:ext>
            </a:extLst>
          </p:cNvPr>
          <p:cNvSpPr txBox="1"/>
          <p:nvPr/>
        </p:nvSpPr>
        <p:spPr>
          <a:xfrm>
            <a:off x="511489" y="761407"/>
            <a:ext cx="8910531" cy="1325880"/>
          </a:xfrm>
          <a:prstGeom prst="rect">
            <a:avLst/>
          </a:prstGeom>
          <a:noFill/>
        </p:spPr>
        <p:txBody>
          <a:bodyPr wrap="square" lIns="0" tIns="0" rIns="0" bIns="0" rtlCol="0" anchor="t">
            <a:noAutofit/>
          </a:bodyPr>
          <a:lstStyle/>
          <a:p>
            <a:pPr>
              <a:lnSpc>
                <a:spcPct val="85000"/>
              </a:lnSpc>
            </a:pPr>
            <a:r>
              <a:rPr lang="en-US" sz="4000" b="1" dirty="0">
                <a:solidFill>
                  <a:schemeClr val="bg1"/>
                </a:solidFill>
                <a:latin typeface="Roboto Black" panose="02000000000000000000" pitchFamily="2" charset="0"/>
                <a:ea typeface="+mn-lt"/>
                <a:cs typeface="+mn-lt"/>
              </a:rPr>
              <a:t>THESE PROGRAMS </a:t>
            </a:r>
            <a:r>
              <a:rPr lang="en-US" sz="4000" b="1" dirty="0">
                <a:solidFill>
                  <a:schemeClr val="bg1"/>
                </a:solidFill>
                <a:latin typeface="Roboto Black" panose="02000000000000000000" pitchFamily="2" charset="0"/>
                <a:ea typeface="Roboto Black" panose="02000000000000000000" pitchFamily="2" charset="0"/>
                <a:cs typeface="+mn-lt"/>
              </a:rPr>
              <a:t>HELP </a:t>
            </a:r>
          </a:p>
          <a:p>
            <a:pPr>
              <a:lnSpc>
                <a:spcPct val="85000"/>
              </a:lnSpc>
            </a:pPr>
            <a:r>
              <a:rPr lang="en-US" sz="4000" b="1" dirty="0">
                <a:solidFill>
                  <a:schemeClr val="bg1"/>
                </a:solidFill>
                <a:latin typeface="Roboto Black" panose="02000000000000000000" pitchFamily="2" charset="0"/>
                <a:ea typeface="Roboto Black" panose="02000000000000000000" pitchFamily="2" charset="0"/>
                <a:cs typeface="+mn-lt"/>
              </a:rPr>
              <a:t>BUSINESSES</a:t>
            </a:r>
            <a:endParaRPr lang="en-US" sz="4000" b="1" dirty="0">
              <a:solidFill>
                <a:schemeClr val="bg1"/>
              </a:solidFill>
              <a:latin typeface="Roboto Black" panose="02000000000000000000" pitchFamily="2" charset="0"/>
              <a:ea typeface="+mn-lt"/>
              <a:cs typeface="+mn-lt"/>
            </a:endParaRPr>
          </a:p>
        </p:txBody>
      </p:sp>
      <p:sp>
        <p:nvSpPr>
          <p:cNvPr id="6" name="TextBox 5">
            <a:extLst>
              <a:ext uri="{FF2B5EF4-FFF2-40B4-BE49-F238E27FC236}">
                <a16:creationId xmlns:a16="http://schemas.microsoft.com/office/drawing/2014/main" id="{1B16FEB1-314D-9640-B209-566E076E3C7E}"/>
              </a:ext>
            </a:extLst>
          </p:cNvPr>
          <p:cNvSpPr txBox="1"/>
          <p:nvPr/>
        </p:nvSpPr>
        <p:spPr>
          <a:xfrm>
            <a:off x="359277" y="2188818"/>
            <a:ext cx="7686651" cy="4265022"/>
          </a:xfrm>
          <a:prstGeom prst="rect">
            <a:avLst/>
          </a:prstGeom>
          <a:noFill/>
        </p:spPr>
        <p:txBody>
          <a:bodyPr wrap="square" lIns="0" tIns="0" rIns="0" bIns="0" rtlCol="0" anchor="t">
            <a:noAutofit/>
          </a:bodyPr>
          <a:lstStyle/>
          <a:p>
            <a:pPr marL="285750" indent="-285750">
              <a:lnSpc>
                <a:spcPct val="95000"/>
              </a:lnSpc>
              <a:spcAft>
                <a:spcPts val="1200"/>
              </a:spcAft>
              <a:buClr>
                <a:srgbClr val="F36E4E"/>
              </a:buClr>
              <a:buFont typeface="Arial" panose="020B0604020202020204" pitchFamily="34" charset="0"/>
              <a:buChar char="•"/>
            </a:pPr>
            <a:r>
              <a:rPr lang="en-US" sz="2200" dirty="0">
                <a:latin typeface="Roboto Medium"/>
                <a:ea typeface="Roboto Medium"/>
              </a:rPr>
              <a:t>Supports employee health</a:t>
            </a:r>
          </a:p>
          <a:p>
            <a:pPr marL="285750" indent="-285750">
              <a:lnSpc>
                <a:spcPct val="95000"/>
              </a:lnSpc>
              <a:spcAft>
                <a:spcPts val="1200"/>
              </a:spcAft>
              <a:buClr>
                <a:srgbClr val="F36E4E"/>
              </a:buClr>
              <a:buFont typeface="Arial" panose="020B0604020202020204" pitchFamily="34" charset="0"/>
              <a:buChar char="•"/>
            </a:pPr>
            <a:r>
              <a:rPr lang="en-US" sz="2200" dirty="0">
                <a:latin typeface="Roboto Medium"/>
                <a:ea typeface="Roboto Medium"/>
              </a:rPr>
              <a:t>Boosts employee morale and job satisfaction</a:t>
            </a:r>
          </a:p>
          <a:p>
            <a:pPr marL="285750" indent="-285750">
              <a:lnSpc>
                <a:spcPct val="95000"/>
              </a:lnSpc>
              <a:spcAft>
                <a:spcPts val="1200"/>
              </a:spcAft>
              <a:buClr>
                <a:srgbClr val="F36E4E"/>
              </a:buClr>
              <a:buFont typeface="Arial" panose="020B0604020202020204" pitchFamily="34" charset="0"/>
              <a:buChar char="•"/>
            </a:pPr>
            <a:r>
              <a:rPr lang="en-US" sz="2200" dirty="0">
                <a:latin typeface="Roboto Medium"/>
                <a:ea typeface="Roboto Medium"/>
              </a:rPr>
              <a:t>Improves employee retention which reduces turnover costs</a:t>
            </a:r>
          </a:p>
          <a:p>
            <a:pPr marL="285750" indent="-285750">
              <a:lnSpc>
                <a:spcPct val="95000"/>
              </a:lnSpc>
              <a:spcAft>
                <a:spcPts val="1200"/>
              </a:spcAft>
              <a:buClr>
                <a:srgbClr val="F36E4E"/>
              </a:buClr>
              <a:buFont typeface="Arial" panose="020B0604020202020204" pitchFamily="34" charset="0"/>
              <a:buChar char="•"/>
            </a:pPr>
            <a:r>
              <a:rPr lang="en-US" sz="2200" dirty="0">
                <a:latin typeface="Roboto Medium"/>
                <a:ea typeface="Roboto Medium"/>
              </a:rPr>
              <a:t>Increases labor force participation, especially for women</a:t>
            </a:r>
          </a:p>
          <a:p>
            <a:pPr marL="285750" indent="-285750">
              <a:lnSpc>
                <a:spcPct val="95000"/>
              </a:lnSpc>
              <a:spcAft>
                <a:spcPts val="1200"/>
              </a:spcAft>
              <a:buClr>
                <a:srgbClr val="F36E4E"/>
              </a:buClr>
              <a:buFont typeface="Arial" panose="020B0604020202020204" pitchFamily="34" charset="0"/>
              <a:buChar char="•"/>
            </a:pPr>
            <a:r>
              <a:rPr lang="en-US" sz="2200" dirty="0">
                <a:latin typeface="Roboto Medium"/>
                <a:ea typeface="Roboto Medium"/>
              </a:rPr>
              <a:t>Allows small businesses that cannot afford private plans to compete with larger organizations</a:t>
            </a:r>
          </a:p>
          <a:p>
            <a:pPr marL="342900" indent="-342900">
              <a:lnSpc>
                <a:spcPct val="95000"/>
              </a:lnSpc>
              <a:spcAft>
                <a:spcPts val="1200"/>
              </a:spcAft>
              <a:buFont typeface="Arial" panose="020B0604020202020204" pitchFamily="34" charset="0"/>
              <a:buChar char="•"/>
            </a:pPr>
            <a:endParaRPr lang="en-US" sz="2200" dirty="0">
              <a:solidFill>
                <a:srgbClr val="161F48"/>
              </a:solidFill>
              <a:latin typeface="Roboto Medium"/>
              <a:ea typeface="Roboto Medium"/>
            </a:endParaRPr>
          </a:p>
          <a:p>
            <a:pPr>
              <a:lnSpc>
                <a:spcPct val="95000"/>
              </a:lnSpc>
              <a:spcAft>
                <a:spcPts val="1200"/>
              </a:spcAft>
            </a:pPr>
            <a:endParaRPr lang="en-US" sz="2200" dirty="0">
              <a:solidFill>
                <a:srgbClr val="F36E4E"/>
              </a:solidFill>
              <a:latin typeface="Roboto Medium" panose="02000000000000000000" pitchFamily="2" charset="0"/>
              <a:ea typeface="Roboto Medium" panose="02000000000000000000" pitchFamily="2" charset="0"/>
            </a:endParaRPr>
          </a:p>
          <a:p>
            <a:pPr marL="233045" indent="-233045"/>
            <a:endParaRPr lang="en-US" sz="2200" dirty="0">
              <a:solidFill>
                <a:srgbClr val="F36E4E"/>
              </a:solidFill>
              <a:latin typeface="Roboto Medium" panose="02000000000000000000" pitchFamily="2" charset="0"/>
              <a:ea typeface="Roboto Medium" panose="02000000000000000000" pitchFamily="2" charset="0"/>
            </a:endParaRPr>
          </a:p>
          <a:p>
            <a:endParaRPr lang="en-US" sz="2200" dirty="0">
              <a:solidFill>
                <a:srgbClr val="161F48"/>
              </a:solidFill>
              <a:latin typeface="Roboto Medium" panose="02000000000000000000" pitchFamily="2" charset="0"/>
              <a:ea typeface="Roboto Medium" panose="02000000000000000000" pitchFamily="2" charset="0"/>
            </a:endParaRPr>
          </a:p>
          <a:p>
            <a:endParaRPr lang="en-US" sz="2200" dirty="0">
              <a:solidFill>
                <a:srgbClr val="161F48"/>
              </a:solidFill>
              <a:latin typeface="Roboto Medium" panose="02000000000000000000" pitchFamily="2" charset="0"/>
              <a:ea typeface="Roboto Medium" panose="02000000000000000000" pitchFamily="2" charset="0"/>
            </a:endParaRPr>
          </a:p>
          <a:p>
            <a:endParaRPr lang="en-US" sz="2200" dirty="0">
              <a:solidFill>
                <a:srgbClr val="161F48"/>
              </a:solidFill>
              <a:latin typeface="Roboto Medium" panose="02000000000000000000" pitchFamily="2" charset="0"/>
              <a:ea typeface="Roboto Medium" panose="02000000000000000000" pitchFamily="2" charset="0"/>
            </a:endParaRPr>
          </a:p>
          <a:p>
            <a:endParaRPr lang="en-US" sz="2200" dirty="0">
              <a:solidFill>
                <a:srgbClr val="161F48"/>
              </a:solidFill>
              <a:latin typeface="Roboto Medium" panose="02000000000000000000" pitchFamily="2" charset="0"/>
              <a:ea typeface="Roboto Medium" panose="02000000000000000000" pitchFamily="2" charset="0"/>
            </a:endParaRPr>
          </a:p>
          <a:p>
            <a:endParaRPr lang="en-US" sz="2200" dirty="0">
              <a:solidFill>
                <a:srgbClr val="161F48"/>
              </a:solidFill>
              <a:latin typeface="Roboto Medium" panose="02000000000000000000" pitchFamily="2" charset="0"/>
              <a:ea typeface="Roboto Medium" panose="02000000000000000000" pitchFamily="2" charset="0"/>
            </a:endParaRPr>
          </a:p>
          <a:p>
            <a:endParaRPr lang="en-US" sz="22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364542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444137" y="404947"/>
            <a:ext cx="8628017" cy="679270"/>
          </a:xfrm>
          <a:prstGeom prst="rect">
            <a:avLst/>
          </a:prstGeom>
          <a:noFill/>
        </p:spPr>
        <p:txBody>
          <a:bodyPr wrap="square" lIns="0" tIns="0" rIns="0" bIns="0" rtlCol="0">
            <a:noAutofit/>
          </a:bodyPr>
          <a:lstStyle/>
          <a:p>
            <a:r>
              <a:rPr lang="en-US" sz="4000" b="1" dirty="0">
                <a:solidFill>
                  <a:schemeClr val="bg1"/>
                </a:solidFill>
                <a:latin typeface="Roboto Black" panose="02000000000000000000" pitchFamily="2" charset="0"/>
                <a:ea typeface="Roboto Black" panose="02000000000000000000" pitchFamily="2" charset="0"/>
              </a:rPr>
              <a:t>RETALIATION</a:t>
            </a:r>
          </a:p>
        </p:txBody>
      </p:sp>
      <p:sp>
        <p:nvSpPr>
          <p:cNvPr id="7" name="TextBox 6">
            <a:extLst>
              <a:ext uri="{FF2B5EF4-FFF2-40B4-BE49-F238E27FC236}">
                <a16:creationId xmlns:a16="http://schemas.microsoft.com/office/drawing/2014/main" id="{04E0C7B0-3EDA-FF47-9E7F-C7A4CD44C195}"/>
              </a:ext>
            </a:extLst>
          </p:cNvPr>
          <p:cNvSpPr txBox="1"/>
          <p:nvPr/>
        </p:nvSpPr>
        <p:spPr>
          <a:xfrm>
            <a:off x="444137" y="1428038"/>
            <a:ext cx="8257411" cy="4072661"/>
          </a:xfrm>
          <a:prstGeom prst="rect">
            <a:avLst/>
          </a:prstGeom>
          <a:noFill/>
        </p:spPr>
        <p:txBody>
          <a:bodyPr wrap="square" lIns="0" tIns="0" rIns="0" bIns="0" rtlCol="0">
            <a:noAutofit/>
          </a:bodyPr>
          <a:lstStyle/>
          <a:p>
            <a:pPr marL="342900" marR="0" lvl="0" indent="-342900">
              <a:spcBef>
                <a:spcPts val="0"/>
              </a:spcBef>
              <a:spcAft>
                <a:spcPts val="800"/>
              </a:spcAft>
              <a:buClr>
                <a:srgbClr val="F36E4E"/>
              </a:buClr>
              <a:buFont typeface="Symbol" panose="05050102010706020507" pitchFamily="18" charset="2"/>
              <a:buChar char=""/>
            </a:pPr>
            <a:r>
              <a:rPr lang="en-US" sz="2400" dirty="0">
                <a:latin typeface="Roboto Medium" panose="02000000000000000000" pitchFamily="2" charset="0"/>
                <a:ea typeface="Roboto Medium" panose="02000000000000000000" pitchFamily="2" charset="0"/>
                <a:cs typeface="Arial" panose="020B0604020202020204" pitchFamily="34" charset="0"/>
              </a:rPr>
              <a:t>It is unlawful for an employer to retaliate against an employee for taking or seeking to take TDI/FLI benefits. Retaliation includes, but is not limited to:</a:t>
            </a:r>
            <a:endParaRPr lang="en-US" sz="2800" dirty="0">
              <a:latin typeface="Roboto Medium" panose="02000000000000000000" pitchFamily="2" charset="0"/>
              <a:ea typeface="Roboto Medium" panose="02000000000000000000" pitchFamily="2" charset="0"/>
            </a:endParaRPr>
          </a:p>
          <a:p>
            <a:pPr marL="973138" lvl="2" indent="-287338">
              <a:lnSpc>
                <a:spcPct val="95000"/>
              </a:lnSpc>
              <a:spcAft>
                <a:spcPts val="1200"/>
              </a:spcAft>
              <a:buClr>
                <a:srgbClr val="F36E4E"/>
              </a:buClr>
              <a:buSzPct val="55000"/>
              <a:buFont typeface=".Lucida Grande UI Regular"/>
              <a:buChar char="►"/>
            </a:pPr>
            <a:r>
              <a:rPr lang="en-US" sz="2000" dirty="0">
                <a:latin typeface="Roboto Medium" panose="02000000000000000000" pitchFamily="2" charset="0"/>
                <a:ea typeface="Roboto Medium" panose="02000000000000000000" pitchFamily="2" charset="0"/>
                <a:cs typeface="Arial" panose="020B0604020202020204" pitchFamily="34" charset="0"/>
              </a:rPr>
              <a:t>Firing them</a:t>
            </a:r>
          </a:p>
          <a:p>
            <a:pPr marL="973138" lvl="2" indent="-287338">
              <a:lnSpc>
                <a:spcPct val="95000"/>
              </a:lnSpc>
              <a:spcAft>
                <a:spcPts val="1200"/>
              </a:spcAft>
              <a:buClr>
                <a:srgbClr val="F36E4E"/>
              </a:buClr>
              <a:buSzPct val="55000"/>
              <a:buFont typeface=".Lucida Grande UI Regular"/>
              <a:buChar char="►"/>
            </a:pPr>
            <a:r>
              <a:rPr lang="en-US" sz="2000" dirty="0">
                <a:latin typeface="Roboto Medium" panose="02000000000000000000" pitchFamily="2" charset="0"/>
                <a:ea typeface="Roboto Medium" panose="02000000000000000000" pitchFamily="2" charset="0"/>
              </a:rPr>
              <a:t>Reducing their salary</a:t>
            </a:r>
          </a:p>
          <a:p>
            <a:pPr marL="973138" lvl="2" indent="-287338">
              <a:lnSpc>
                <a:spcPct val="95000"/>
              </a:lnSpc>
              <a:spcAft>
                <a:spcPts val="1200"/>
              </a:spcAft>
              <a:buClr>
                <a:srgbClr val="F36E4E"/>
              </a:buClr>
              <a:buSzPct val="55000"/>
              <a:buFont typeface=".Lucida Grande UI Regular"/>
              <a:buChar char="►"/>
            </a:pPr>
            <a:r>
              <a:rPr lang="en-US" sz="2000" dirty="0">
                <a:latin typeface="Roboto Medium" panose="02000000000000000000" pitchFamily="2" charset="0"/>
                <a:ea typeface="Roboto Medium" panose="02000000000000000000" pitchFamily="2" charset="0"/>
              </a:rPr>
              <a:t>Increasing oversight on their job duties</a:t>
            </a:r>
          </a:p>
          <a:p>
            <a:pPr marL="973138" lvl="2" indent="-287338">
              <a:lnSpc>
                <a:spcPct val="95000"/>
              </a:lnSpc>
              <a:spcAft>
                <a:spcPts val="1200"/>
              </a:spcAft>
              <a:buClr>
                <a:srgbClr val="F36E4E"/>
              </a:buClr>
              <a:buSzPct val="55000"/>
              <a:buFont typeface=".Lucida Grande UI Regular"/>
              <a:buChar char="►"/>
            </a:pPr>
            <a:r>
              <a:rPr lang="en-US" sz="2000" dirty="0">
                <a:latin typeface="Roboto Medium" panose="02000000000000000000" pitchFamily="2" charset="0"/>
                <a:ea typeface="Roboto Medium" panose="02000000000000000000" pitchFamily="2" charset="0"/>
              </a:rPr>
              <a:t>Changing their workplace responsibilities </a:t>
            </a:r>
          </a:p>
          <a:p>
            <a:pPr marL="973138" lvl="2" indent="-287338">
              <a:lnSpc>
                <a:spcPct val="95000"/>
              </a:lnSpc>
              <a:spcAft>
                <a:spcPts val="1200"/>
              </a:spcAft>
              <a:buClr>
                <a:srgbClr val="F36E4E"/>
              </a:buClr>
              <a:buSzPct val="55000"/>
              <a:buFont typeface=".Lucida Grande UI Regular"/>
              <a:buChar char="►"/>
            </a:pPr>
            <a:r>
              <a:rPr lang="en-US" sz="2000" dirty="0">
                <a:latin typeface="Roboto Medium" panose="02000000000000000000" pitchFamily="2" charset="0"/>
                <a:ea typeface="Roboto Medium" panose="02000000000000000000" pitchFamily="2" charset="0"/>
              </a:rPr>
              <a:t>Excluding them from meetings</a:t>
            </a:r>
          </a:p>
          <a:p>
            <a:pPr marL="342900" indent="-342900">
              <a:buClr>
                <a:srgbClr val="F36E4E"/>
              </a:buClr>
              <a:buFont typeface="Symbol" panose="05050102010706020507" pitchFamily="18" charset="2"/>
              <a:buChar char=""/>
            </a:pPr>
            <a:r>
              <a:rPr lang="en-US" sz="2400" dirty="0">
                <a:latin typeface="Roboto Medium" panose="02000000000000000000" pitchFamily="2" charset="0"/>
                <a:ea typeface="Roboto Medium" panose="02000000000000000000" pitchFamily="2" charset="0"/>
                <a:cs typeface="Arial" panose="020B0604020202020204" pitchFamily="34" charset="0"/>
              </a:rPr>
              <a:t>If retaliation occurs, the employee has the right to take private legal action.</a:t>
            </a:r>
            <a:endParaRPr lang="en-US" sz="2800" dirty="0">
              <a:latin typeface="Roboto Medium" panose="02000000000000000000" pitchFamily="2" charset="0"/>
              <a:ea typeface="Roboto Medium" panose="02000000000000000000" pitchFamily="2" charset="0"/>
            </a:endParaRPr>
          </a:p>
          <a:p>
            <a:pPr marL="233363" indent="-233363"/>
            <a:endParaRPr lang="en-US" sz="2400" dirty="0">
              <a:solidFill>
                <a:srgbClr val="006782"/>
              </a:solidFill>
              <a:latin typeface="Roboto Medium" panose="02000000000000000000" pitchFamily="2" charset="0"/>
              <a:ea typeface="Roboto Medium" panose="02000000000000000000" pitchFamily="2" charset="0"/>
            </a:endParaRPr>
          </a:p>
          <a:p>
            <a:pPr marL="233363" indent="-233363"/>
            <a:endParaRPr lang="en-US" sz="2400" dirty="0">
              <a:solidFill>
                <a:srgbClr val="006782"/>
              </a:solidFill>
              <a:latin typeface="Roboto Medium" panose="02000000000000000000" pitchFamily="2" charset="0"/>
              <a:ea typeface="Roboto Medium" panose="02000000000000000000" pitchFamily="2" charset="0"/>
            </a:endParaRPr>
          </a:p>
          <a:p>
            <a:pPr marL="233363" indent="-233363"/>
            <a:endParaRPr lang="en-US" sz="2400" dirty="0">
              <a:solidFill>
                <a:srgbClr val="006782"/>
              </a:solidFill>
              <a:latin typeface="Roboto Medium" panose="02000000000000000000" pitchFamily="2" charset="0"/>
              <a:ea typeface="Roboto Medium" panose="02000000000000000000" pitchFamily="2" charset="0"/>
            </a:endParaRPr>
          </a:p>
          <a:p>
            <a:endParaRPr lang="en-US" sz="2400" dirty="0">
              <a:solidFill>
                <a:srgbClr val="006782"/>
              </a:solidFill>
              <a:latin typeface="Roboto Medium" panose="02000000000000000000" pitchFamily="2" charset="0"/>
              <a:ea typeface="Roboto Medium" panose="02000000000000000000" pitchFamily="2" charset="0"/>
            </a:endParaRPr>
          </a:p>
          <a:p>
            <a:endParaRPr lang="en-US" sz="2400" dirty="0">
              <a:solidFill>
                <a:srgbClr val="006782"/>
              </a:solidFill>
              <a:latin typeface="Roboto Medium" panose="02000000000000000000" pitchFamily="2" charset="0"/>
              <a:ea typeface="Roboto Medium" panose="02000000000000000000" pitchFamily="2" charset="0"/>
            </a:endParaRPr>
          </a:p>
          <a:p>
            <a:endParaRPr lang="en-US" sz="2400" dirty="0">
              <a:solidFill>
                <a:srgbClr val="006782"/>
              </a:solidFill>
              <a:latin typeface="Roboto Medium" panose="02000000000000000000" pitchFamily="2" charset="0"/>
              <a:ea typeface="Roboto Medium" panose="02000000000000000000" pitchFamily="2" charset="0"/>
            </a:endParaRPr>
          </a:p>
          <a:p>
            <a:endParaRPr lang="en-US" sz="2400" dirty="0">
              <a:solidFill>
                <a:srgbClr val="006782"/>
              </a:solidFill>
              <a:latin typeface="Roboto Medium" panose="02000000000000000000" pitchFamily="2" charset="0"/>
              <a:ea typeface="Roboto Medium" panose="02000000000000000000" pitchFamily="2" charset="0"/>
            </a:endParaRPr>
          </a:p>
          <a:p>
            <a:endParaRPr lang="en-US" sz="2400" dirty="0">
              <a:solidFill>
                <a:srgbClr val="006782"/>
              </a:solidFill>
              <a:latin typeface="Roboto Medium" panose="02000000000000000000" pitchFamily="2" charset="0"/>
              <a:ea typeface="Roboto Medium" panose="02000000000000000000" pitchFamily="2" charset="0"/>
            </a:endParaRPr>
          </a:p>
          <a:p>
            <a:endParaRPr lang="en-US" sz="2400" dirty="0">
              <a:solidFill>
                <a:srgbClr val="006782"/>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164045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202474" y="499155"/>
            <a:ext cx="9144000" cy="1029021"/>
          </a:xfrm>
          <a:prstGeom prst="rect">
            <a:avLst/>
          </a:prstGeom>
          <a:noFill/>
        </p:spPr>
        <p:txBody>
          <a:bodyPr wrap="square" lIns="0" tIns="0" rIns="0" bIns="0" rtlCol="0" anchor="t">
            <a:noAutofit/>
          </a:bodyPr>
          <a:lstStyle/>
          <a:p>
            <a:r>
              <a:rPr lang="en-US" sz="3200" b="1" dirty="0">
                <a:solidFill>
                  <a:srgbClr val="161F48"/>
                </a:solidFill>
                <a:latin typeface="Roboto Black"/>
                <a:ea typeface="Roboto Black"/>
              </a:rPr>
              <a:t>NJ LAW AGAINST DISCRIMINATION</a:t>
            </a:r>
            <a:endParaRPr lang="en-US" sz="3200" b="1" dirty="0">
              <a:solidFill>
                <a:srgbClr val="161F48"/>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370006"/>
            <a:ext cx="8250458" cy="1332199"/>
          </a:xfrm>
          <a:prstGeom prst="rect">
            <a:avLst/>
          </a:prstGeom>
          <a:noFill/>
        </p:spPr>
        <p:txBody>
          <a:bodyPr wrap="square" lIns="0" tIns="0" rIns="0" bIns="0" rtlCol="0" anchor="t">
            <a:noAutofit/>
          </a:bodyPr>
          <a:lstStyle/>
          <a:p>
            <a:pPr fontAlgn="base">
              <a:spcAft>
                <a:spcPts val="600"/>
              </a:spcAft>
            </a:pPr>
            <a:r>
              <a:rPr lang="en-US" sz="2400" dirty="0">
                <a:latin typeface="Roboto Medium" panose="020B0604020202020204" charset="0"/>
                <a:ea typeface="Roboto Medium" panose="020B0604020202020204" charset="0"/>
              </a:rPr>
              <a:t>The </a:t>
            </a:r>
            <a:r>
              <a:rPr lang="en-US" sz="2400" b="1" dirty="0">
                <a:latin typeface="Roboto Medium" panose="020B0604020202020204" charset="0"/>
                <a:ea typeface="Roboto Medium" panose="020B0604020202020204" charset="0"/>
              </a:rPr>
              <a:t>NJ Law Against Discrimination </a:t>
            </a:r>
            <a:r>
              <a:rPr lang="en-US" sz="2400" dirty="0">
                <a:latin typeface="Roboto Medium" panose="020B0604020202020204" charset="0"/>
                <a:ea typeface="Roboto Medium" panose="020B0604020202020204" charset="0"/>
              </a:rPr>
              <a:t>prohibits discrimination and harassment and requires employers to provide reasonable accommodations, including for disability, pregnancy and breastfeeding. </a:t>
            </a:r>
          </a:p>
          <a:p>
            <a:pPr fontAlgn="base">
              <a:spcAft>
                <a:spcPts val="600"/>
              </a:spcAft>
            </a:pPr>
            <a:endParaRPr lang="en-US" sz="2400" dirty="0">
              <a:latin typeface="Roboto Medium" panose="020B0604020202020204" charset="0"/>
              <a:ea typeface="Roboto Medium" panose="020B0604020202020204" charset="0"/>
            </a:endParaRPr>
          </a:p>
          <a:p>
            <a:pPr fontAlgn="base">
              <a:spcAft>
                <a:spcPts val="600"/>
              </a:spcAft>
            </a:pPr>
            <a:r>
              <a:rPr lang="en-US" sz="2400" dirty="0">
                <a:latin typeface="Roboto Medium" panose="020B0604020202020204" charset="0"/>
                <a:ea typeface="Roboto Medium" panose="020B0604020202020204" charset="0"/>
              </a:rPr>
              <a:t>Learn more: </a:t>
            </a:r>
            <a:r>
              <a:rPr lang="en-US" sz="2400" b="1" dirty="0">
                <a:solidFill>
                  <a:srgbClr val="161F48"/>
                </a:solidFill>
                <a:latin typeface="Roboto Medium" panose="020B0604020202020204" charset="0"/>
                <a:ea typeface="Roboto Medium" panose="020B0604020202020204" charset="0"/>
                <a:hlinkClick r:id="rId4"/>
              </a:rPr>
              <a:t>njcivilrights.gov/</a:t>
            </a:r>
            <a:endParaRPr lang="en-US" sz="2400" b="1" dirty="0">
              <a:solidFill>
                <a:srgbClr val="161F48"/>
              </a:solidFill>
              <a:latin typeface="Roboto Medium" panose="020B0604020202020204" charset="0"/>
              <a:ea typeface="Roboto Medium" panose="020B0604020202020204" charset="0"/>
            </a:endParaRPr>
          </a:p>
          <a:p>
            <a:pPr fontAlgn="base">
              <a:spcAft>
                <a:spcPts val="600"/>
              </a:spcAft>
            </a:pPr>
            <a:endParaRPr lang="en-US" sz="2400" b="1" dirty="0">
              <a:solidFill>
                <a:srgbClr val="161F48"/>
              </a:solidFill>
              <a:latin typeface="Roboto Medium" panose="020B0604020202020204" charset="0"/>
              <a:ea typeface="Roboto Medium" panose="020B0604020202020204" charset="0"/>
            </a:endParaRPr>
          </a:p>
          <a:p>
            <a:pPr fontAlgn="base">
              <a:spcAft>
                <a:spcPts val="600"/>
              </a:spcAft>
            </a:pPr>
            <a:endParaRPr lang="en-US" sz="2400" dirty="0">
              <a:solidFill>
                <a:srgbClr val="F36E4E"/>
              </a:solidFill>
              <a:latin typeface="Roboto Medium" panose="02000000000000000000" pitchFamily="2" charset="0"/>
              <a:ea typeface="Roboto Medium"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1051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202475" y="511277"/>
            <a:ext cx="8799482" cy="1029021"/>
          </a:xfrm>
          <a:prstGeom prst="rect">
            <a:avLst/>
          </a:prstGeom>
          <a:noFill/>
        </p:spPr>
        <p:txBody>
          <a:bodyPr wrap="square" lIns="0" tIns="0" rIns="0" bIns="0" rtlCol="0">
            <a:noAutofit/>
          </a:bodyPr>
          <a:lstStyle/>
          <a:p>
            <a:r>
              <a:rPr lang="en-US" sz="3200" b="1">
                <a:solidFill>
                  <a:srgbClr val="161F48"/>
                </a:solidFill>
                <a:latin typeface="Roboto Black" panose="02000000000000000000" pitchFamily="2" charset="0"/>
                <a:ea typeface="Roboto Black" panose="02000000000000000000" pitchFamily="2" charset="0"/>
              </a:rPr>
              <a:t>NJ PAID FAMILY &amp; MEDICAL LEAVE</a:t>
            </a:r>
          </a:p>
        </p:txBody>
      </p:sp>
      <p:sp>
        <p:nvSpPr>
          <p:cNvPr id="5" name="TextBox 4">
            <a:extLst>
              <a:ext uri="{FF2B5EF4-FFF2-40B4-BE49-F238E27FC236}">
                <a16:creationId xmlns:a16="http://schemas.microsoft.com/office/drawing/2014/main" id="{0F788D2F-C6D7-460A-BFE7-7C89E9A39A5E}"/>
              </a:ext>
            </a:extLst>
          </p:cNvPr>
          <p:cNvSpPr txBox="1"/>
          <p:nvPr/>
        </p:nvSpPr>
        <p:spPr>
          <a:xfrm>
            <a:off x="476987" y="2779709"/>
            <a:ext cx="8250458" cy="1736662"/>
          </a:xfrm>
          <a:prstGeom prst="rect">
            <a:avLst/>
          </a:prstGeom>
          <a:noFill/>
        </p:spPr>
        <p:txBody>
          <a:bodyPr wrap="square" lIns="0" tIns="0" rIns="0" bIns="0" rtlCol="0">
            <a:noAutofit/>
          </a:bodyPr>
          <a:lstStyle/>
          <a:p>
            <a:pPr marL="457200" indent="-457200">
              <a:lnSpc>
                <a:spcPct val="95000"/>
              </a:lnSpc>
              <a:spcAft>
                <a:spcPts val="600"/>
              </a:spcAft>
              <a:buClr>
                <a:srgbClr val="F36E4E"/>
              </a:buClr>
              <a:buFont typeface="Arial" panose="020B0604020202020204" pitchFamily="34" charset="0"/>
              <a:buChar char="•"/>
            </a:pPr>
            <a:r>
              <a:rPr lang="en-US" sz="3200" b="1" dirty="0">
                <a:solidFill>
                  <a:srgbClr val="F36E4E"/>
                </a:solidFill>
                <a:latin typeface="Roboto" panose="02000000000000000000" pitchFamily="2" charset="0"/>
                <a:ea typeface="Roboto" panose="02000000000000000000" pitchFamily="2" charset="0"/>
              </a:rPr>
              <a:t>NJ Temporary Disability Insurance (TDI)</a:t>
            </a:r>
          </a:p>
          <a:p>
            <a:pPr marL="457200" indent="-457200">
              <a:lnSpc>
                <a:spcPct val="95000"/>
              </a:lnSpc>
              <a:spcAft>
                <a:spcPts val="600"/>
              </a:spcAft>
              <a:buClr>
                <a:srgbClr val="F36E4E"/>
              </a:buClr>
              <a:buFont typeface="Arial" panose="020B0604020202020204" pitchFamily="34" charset="0"/>
              <a:buChar char="•"/>
            </a:pPr>
            <a:r>
              <a:rPr lang="en-US" sz="3200" b="1" dirty="0">
                <a:solidFill>
                  <a:srgbClr val="F36E4E"/>
                </a:solidFill>
                <a:latin typeface="Roboto" panose="02000000000000000000" pitchFamily="2" charset="0"/>
                <a:ea typeface="Roboto" panose="02000000000000000000" pitchFamily="2" charset="0"/>
              </a:rPr>
              <a:t>NJ Family Leave Insurance (FLI)</a:t>
            </a:r>
          </a:p>
          <a:p>
            <a:pPr marL="457200" indent="-457200">
              <a:lnSpc>
                <a:spcPct val="95000"/>
              </a:lnSpc>
              <a:buClr>
                <a:srgbClr val="F36E4E"/>
              </a:buClr>
              <a:buFont typeface="Arial" panose="020B0604020202020204" pitchFamily="34" charset="0"/>
              <a:buChar char="•"/>
            </a:pPr>
            <a:r>
              <a:rPr lang="en-US" sz="3200" b="1" dirty="0">
                <a:solidFill>
                  <a:srgbClr val="2D98AF"/>
                </a:solidFill>
                <a:latin typeface="Roboto" panose="02000000000000000000" pitchFamily="2" charset="0"/>
                <a:ea typeface="Roboto" panose="02000000000000000000" pitchFamily="2" charset="0"/>
              </a:rPr>
              <a:t>State and Federal Job Protection Laws</a:t>
            </a:r>
            <a:endParaRPr lang="en-US" sz="3200" dirty="0">
              <a:solidFill>
                <a:srgbClr val="2D98AF"/>
              </a:solidFill>
              <a:latin typeface="Roboto Medium" panose="02000000000000000000" pitchFamily="2" charset="0"/>
              <a:ea typeface="Roboto Medium" panose="02000000000000000000" pitchFamily="2" charset="0"/>
            </a:endParaRPr>
          </a:p>
          <a:p>
            <a:pPr marL="233363" indent="-233363"/>
            <a:endParaRPr lang="en-US" sz="3200" dirty="0">
              <a:solidFill>
                <a:srgbClr val="F36E4E"/>
              </a:solidFill>
              <a:latin typeface="Roboto Medium" panose="02000000000000000000" pitchFamily="2" charset="0"/>
              <a:ea typeface="Roboto Medium" panose="02000000000000000000" pitchFamily="2" charset="0"/>
            </a:endParaRPr>
          </a:p>
          <a:p>
            <a:pPr marL="233363" indent="-233363"/>
            <a:endParaRPr lang="en-US" sz="3200" dirty="0">
              <a:solidFill>
                <a:srgbClr val="F36E4E"/>
              </a:solidFill>
              <a:latin typeface="Roboto Medium" panose="02000000000000000000" pitchFamily="2" charset="0"/>
              <a:ea typeface="Roboto Medium" panose="02000000000000000000" pitchFamily="2" charset="0"/>
            </a:endParaRPr>
          </a:p>
          <a:p>
            <a:pPr marL="233363" indent="-233363"/>
            <a:endParaRPr lang="en-US" sz="3200" dirty="0">
              <a:solidFill>
                <a:srgbClr val="F36E4E"/>
              </a:solidFill>
              <a:latin typeface="Roboto Medium" panose="02000000000000000000" pitchFamily="2" charset="0"/>
              <a:ea typeface="Roboto Medium" panose="02000000000000000000" pitchFamily="2" charset="0"/>
            </a:endParaRPr>
          </a:p>
          <a:p>
            <a:endParaRPr lang="en-US" sz="3200" dirty="0">
              <a:solidFill>
                <a:srgbClr val="161F48"/>
              </a:solidFill>
              <a:latin typeface="Roboto Medium" panose="02000000000000000000" pitchFamily="2" charset="0"/>
              <a:ea typeface="Roboto Medium" panose="02000000000000000000" pitchFamily="2" charset="0"/>
            </a:endParaRPr>
          </a:p>
          <a:p>
            <a:endParaRPr lang="en-US" sz="3200" dirty="0">
              <a:solidFill>
                <a:srgbClr val="161F48"/>
              </a:solidFill>
              <a:latin typeface="Roboto Medium" panose="02000000000000000000" pitchFamily="2" charset="0"/>
              <a:ea typeface="Roboto Medium" panose="02000000000000000000" pitchFamily="2" charset="0"/>
            </a:endParaRPr>
          </a:p>
          <a:p>
            <a:endParaRPr lang="en-US" sz="3200" dirty="0">
              <a:solidFill>
                <a:srgbClr val="161F48"/>
              </a:solidFill>
              <a:latin typeface="Roboto Medium" panose="02000000000000000000" pitchFamily="2" charset="0"/>
              <a:ea typeface="Roboto Medium" panose="02000000000000000000" pitchFamily="2" charset="0"/>
            </a:endParaRPr>
          </a:p>
          <a:p>
            <a:endParaRPr lang="en-US" sz="3200" dirty="0">
              <a:solidFill>
                <a:srgbClr val="161F48"/>
              </a:solidFill>
              <a:latin typeface="Roboto Medium" panose="02000000000000000000" pitchFamily="2" charset="0"/>
              <a:ea typeface="Roboto Medium" panose="02000000000000000000" pitchFamily="2" charset="0"/>
            </a:endParaRPr>
          </a:p>
          <a:p>
            <a:endParaRPr lang="en-US" sz="3200" dirty="0">
              <a:solidFill>
                <a:srgbClr val="161F48"/>
              </a:solidFill>
              <a:latin typeface="Roboto Medium" panose="02000000000000000000" pitchFamily="2" charset="0"/>
              <a:ea typeface="Roboto Medium" panose="02000000000000000000" pitchFamily="2" charset="0"/>
            </a:endParaRPr>
          </a:p>
          <a:p>
            <a:endParaRPr lang="en-US" sz="32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38663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340F7-26D0-FA4A-A533-C7BF07729759}"/>
              </a:ext>
            </a:extLst>
          </p:cNvPr>
          <p:cNvPicPr>
            <a:picLocks noChangeAspect="1"/>
          </p:cNvPicPr>
          <p:nvPr/>
        </p:nvPicPr>
        <p:blipFill>
          <a:blip r:embed="rId3"/>
          <a:stretch>
            <a:fillRect/>
          </a:stretch>
        </p:blipFill>
        <p:spPr>
          <a:xfrm>
            <a:off x="8878" y="8878"/>
            <a:ext cx="9144000" cy="6858000"/>
          </a:xfrm>
          <a:prstGeom prst="rect">
            <a:avLst/>
          </a:prstGeom>
        </p:spPr>
      </p:pic>
      <p:sp>
        <p:nvSpPr>
          <p:cNvPr id="4" name="TextBox 3">
            <a:extLst>
              <a:ext uri="{FF2B5EF4-FFF2-40B4-BE49-F238E27FC236}">
                <a16:creationId xmlns:a16="http://schemas.microsoft.com/office/drawing/2014/main" id="{51932927-710B-A043-B94C-EC39A2FBD022}"/>
              </a:ext>
            </a:extLst>
          </p:cNvPr>
          <p:cNvSpPr txBox="1"/>
          <p:nvPr/>
        </p:nvSpPr>
        <p:spPr>
          <a:xfrm>
            <a:off x="519587" y="1011688"/>
            <a:ext cx="7992946" cy="1325880"/>
          </a:xfrm>
          <a:prstGeom prst="rect">
            <a:avLst/>
          </a:prstGeom>
          <a:noFill/>
        </p:spPr>
        <p:txBody>
          <a:bodyPr wrap="square" lIns="0" tIns="0" rIns="0" bIns="0" rtlCol="0" anchor="t">
            <a:noAutofit/>
          </a:bodyPr>
          <a:lstStyle/>
          <a:p>
            <a:pPr>
              <a:lnSpc>
                <a:spcPct val="85000"/>
              </a:lnSpc>
            </a:pPr>
            <a:r>
              <a:rPr lang="en-US" sz="3600" b="1" dirty="0">
                <a:solidFill>
                  <a:schemeClr val="bg1"/>
                </a:solidFill>
                <a:latin typeface="Roboto Black" panose="020B0604020202020204" charset="0"/>
                <a:ea typeface="Roboto Black" panose="020B0604020202020204" charset="0"/>
                <a:cs typeface="+mn-lt"/>
              </a:rPr>
              <a:t>BENEFITS CAN COVER</a:t>
            </a:r>
            <a:endParaRPr lang="en-US" sz="2000" dirty="0">
              <a:solidFill>
                <a:schemeClr val="bg1"/>
              </a:solidFill>
              <a:latin typeface="Roboto Black" panose="020B0604020202020204" charset="0"/>
              <a:ea typeface="Roboto Black" panose="020B0604020202020204" charset="0"/>
            </a:endParaRPr>
          </a:p>
        </p:txBody>
      </p:sp>
      <p:sp>
        <p:nvSpPr>
          <p:cNvPr id="6" name="TextBox 5">
            <a:extLst>
              <a:ext uri="{FF2B5EF4-FFF2-40B4-BE49-F238E27FC236}">
                <a16:creationId xmlns:a16="http://schemas.microsoft.com/office/drawing/2014/main" id="{1B16FEB1-314D-9640-B209-566E076E3C7E}"/>
              </a:ext>
            </a:extLst>
          </p:cNvPr>
          <p:cNvSpPr txBox="1"/>
          <p:nvPr/>
        </p:nvSpPr>
        <p:spPr>
          <a:xfrm>
            <a:off x="672735" y="2196878"/>
            <a:ext cx="7686651" cy="4265022"/>
          </a:xfrm>
          <a:prstGeom prst="rect">
            <a:avLst/>
          </a:prstGeom>
          <a:noFill/>
        </p:spPr>
        <p:txBody>
          <a:bodyPr wrap="square" lIns="0" tIns="0" rIns="0" bIns="0" rtlCol="0">
            <a:noAutofit/>
          </a:bodyPr>
          <a:lstStyle/>
          <a:p>
            <a:pPr marL="342900" indent="-342900">
              <a:lnSpc>
                <a:spcPct val="95000"/>
              </a:lnSpc>
              <a:spcAft>
                <a:spcPts val="600"/>
              </a:spcAft>
              <a:buClr>
                <a:srgbClr val="F36E4E"/>
              </a:buClr>
              <a:buFont typeface="Arial" panose="020B0604020202020204" pitchFamily="34" charset="0"/>
              <a:buChar char="•"/>
            </a:pPr>
            <a:r>
              <a:rPr lang="en-US" sz="2400" dirty="0">
                <a:latin typeface="Roboto Medium" panose="02000000000000000000" pitchFamily="2" charset="0"/>
                <a:ea typeface="Roboto Medium" panose="02000000000000000000" pitchFamily="2" charset="0"/>
              </a:rPr>
              <a:t>Illness (physical or mental) or injury</a:t>
            </a:r>
          </a:p>
          <a:p>
            <a:pPr marL="342900" indent="-342900">
              <a:lnSpc>
                <a:spcPct val="95000"/>
              </a:lnSpc>
              <a:spcAft>
                <a:spcPts val="600"/>
              </a:spcAft>
              <a:buClr>
                <a:srgbClr val="F36E4E"/>
              </a:buClr>
              <a:buFont typeface="Arial" panose="020B0604020202020204" pitchFamily="34" charset="0"/>
              <a:buChar char="•"/>
            </a:pPr>
            <a:r>
              <a:rPr lang="en-US" sz="2400" dirty="0">
                <a:latin typeface="Roboto Medium" panose="02000000000000000000" pitchFamily="2" charset="0"/>
                <a:ea typeface="Roboto Medium" panose="02000000000000000000" pitchFamily="2" charset="0"/>
              </a:rPr>
              <a:t>Pregnancy and childbirth recovery</a:t>
            </a:r>
          </a:p>
          <a:p>
            <a:pPr marL="342900" indent="-342900">
              <a:lnSpc>
                <a:spcPct val="95000"/>
              </a:lnSpc>
              <a:spcAft>
                <a:spcPts val="600"/>
              </a:spcAft>
              <a:buClr>
                <a:srgbClr val="F36E4E"/>
              </a:buClr>
              <a:buFont typeface="Arial" panose="020B0604020202020204" pitchFamily="34" charset="0"/>
              <a:buChar char="•"/>
            </a:pPr>
            <a:r>
              <a:rPr lang="en-US" sz="2400" dirty="0">
                <a:latin typeface="Roboto Medium" panose="02000000000000000000" pitchFamily="2" charset="0"/>
                <a:ea typeface="Roboto Medium" panose="02000000000000000000" pitchFamily="2" charset="0"/>
              </a:rPr>
              <a:t>Bonding with a new child</a:t>
            </a:r>
          </a:p>
          <a:p>
            <a:pPr marL="342900" indent="-342900">
              <a:lnSpc>
                <a:spcPct val="95000"/>
              </a:lnSpc>
              <a:spcAft>
                <a:spcPts val="600"/>
              </a:spcAft>
              <a:buClr>
                <a:srgbClr val="F36E4E"/>
              </a:buClr>
              <a:buFont typeface="Arial" panose="020B0604020202020204" pitchFamily="34" charset="0"/>
              <a:buChar char="•"/>
            </a:pPr>
            <a:r>
              <a:rPr lang="en-US" sz="2400" dirty="0">
                <a:latin typeface="Roboto Medium" panose="02000000000000000000" pitchFamily="2" charset="0"/>
                <a:ea typeface="Roboto Medium" panose="02000000000000000000" pitchFamily="2" charset="0"/>
              </a:rPr>
              <a:t>Caring for a loved one</a:t>
            </a:r>
          </a:p>
          <a:p>
            <a:pPr marL="342900" indent="-342900">
              <a:lnSpc>
                <a:spcPct val="95000"/>
              </a:lnSpc>
              <a:spcAft>
                <a:spcPts val="600"/>
              </a:spcAft>
              <a:buClr>
                <a:srgbClr val="F36E4E"/>
              </a:buClr>
              <a:buFont typeface="Arial" panose="020B0604020202020204" pitchFamily="34" charset="0"/>
              <a:buChar char="•"/>
            </a:pPr>
            <a:r>
              <a:rPr lang="en-US" sz="2400" dirty="0">
                <a:latin typeface="Roboto Medium" panose="02000000000000000000" pitchFamily="2" charset="0"/>
                <a:ea typeface="Roboto Medium" panose="02000000000000000000" pitchFamily="2" charset="0"/>
              </a:rPr>
              <a:t>Coping with domestic or sexual violence </a:t>
            </a:r>
          </a:p>
          <a:p>
            <a:pPr marL="233363" indent="-233363">
              <a:lnSpc>
                <a:spcPct val="95000"/>
              </a:lnSpc>
              <a:spcAft>
                <a:spcPts val="600"/>
              </a:spcAft>
            </a:pPr>
            <a:endParaRPr lang="en-US" sz="2400" dirty="0">
              <a:solidFill>
                <a:srgbClr val="161F48"/>
              </a:solidFill>
              <a:latin typeface="Roboto Medium" panose="02000000000000000000" pitchFamily="2" charset="0"/>
              <a:ea typeface="Roboto Medium"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790130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469787"/>
            <a:ext cx="8628017" cy="679270"/>
          </a:xfrm>
          <a:prstGeom prst="rect">
            <a:avLst/>
          </a:prstGeom>
          <a:noFill/>
        </p:spPr>
        <p:txBody>
          <a:bodyPr wrap="square" lIns="0" tIns="0" rIns="0" bIns="0" rtlCol="0">
            <a:noAutofit/>
          </a:bodyPr>
          <a:lstStyle/>
          <a:p>
            <a:r>
              <a:rPr lang="en-US" sz="3600" b="1" dirty="0">
                <a:solidFill>
                  <a:schemeClr val="bg1"/>
                </a:solidFill>
                <a:latin typeface="Roboto Black" panose="02000000000000000000" pitchFamily="2" charset="0"/>
                <a:ea typeface="Roboto Black" panose="02000000000000000000" pitchFamily="2" charset="0"/>
              </a:rPr>
              <a:t>EMPLOYER MUST BE COVERED</a:t>
            </a:r>
          </a:p>
        </p:txBody>
      </p:sp>
      <p:sp>
        <p:nvSpPr>
          <p:cNvPr id="7" name="TextBox 6">
            <a:extLst>
              <a:ext uri="{FF2B5EF4-FFF2-40B4-BE49-F238E27FC236}">
                <a16:creationId xmlns:a16="http://schemas.microsoft.com/office/drawing/2014/main" id="{04E0C7B0-3EDA-FF47-9E7F-C7A4CD44C195}"/>
              </a:ext>
            </a:extLst>
          </p:cNvPr>
          <p:cNvSpPr txBox="1"/>
          <p:nvPr/>
        </p:nvSpPr>
        <p:spPr>
          <a:xfrm>
            <a:off x="444137" y="1557429"/>
            <a:ext cx="8257411" cy="4072661"/>
          </a:xfrm>
          <a:prstGeom prst="rect">
            <a:avLst/>
          </a:prstGeom>
          <a:noFill/>
        </p:spPr>
        <p:txBody>
          <a:bodyPr wrap="square" lIns="0" tIns="0" rIns="0" bIns="0" rtlCol="0" anchor="t">
            <a:noAutofit/>
          </a:bodyPr>
          <a:lstStyle/>
          <a:p>
            <a:pPr fontAlgn="base">
              <a:spcAft>
                <a:spcPts val="800"/>
              </a:spcAft>
            </a:pPr>
            <a:r>
              <a:rPr lang="en-US" sz="2300" dirty="0">
                <a:latin typeface="Roboto Medium"/>
                <a:ea typeface="Roboto Medium"/>
                <a:cs typeface="Roboto Medium"/>
              </a:rPr>
              <a:t>Most New Jersey employers are covered</a:t>
            </a:r>
            <a:r>
              <a:rPr lang="en-US" sz="2300" b="0" i="0" dirty="0">
                <a:effectLst/>
                <a:latin typeface="Roboto Medium" panose="02000000000000000000" pitchFamily="2" charset="0"/>
              </a:rPr>
              <a:t>​.</a:t>
            </a:r>
            <a:endParaRPr lang="en-US" sz="2300" dirty="0">
              <a:latin typeface="Roboto Medium" panose="02000000000000000000" pitchFamily="2" charset="0"/>
            </a:endParaRPr>
          </a:p>
          <a:p>
            <a:pPr fontAlgn="base">
              <a:spcAft>
                <a:spcPts val="800"/>
              </a:spcAft>
            </a:pPr>
            <a:r>
              <a:rPr lang="en-US" sz="2300" b="0" i="0" u="none" strike="noStrike" dirty="0">
                <a:effectLst/>
                <a:latin typeface="Roboto Medium" panose="02000000000000000000" pitchFamily="2" charset="0"/>
              </a:rPr>
              <a:t>NJ employers are required to participate in these programs or provide employees coverage through a private insurance plan.</a:t>
            </a:r>
            <a:endParaRPr lang="en-US" sz="2300" b="0" i="0" dirty="0">
              <a:effectLst/>
              <a:latin typeface="Segoe UI" panose="020B0502040204020203" pitchFamily="34" charset="0"/>
            </a:endParaRPr>
          </a:p>
          <a:p>
            <a:pPr algn="l" rtl="0" fontAlgn="base">
              <a:spcAft>
                <a:spcPts val="800"/>
              </a:spcAft>
            </a:pPr>
            <a:r>
              <a:rPr lang="en-US" sz="2300" b="0" i="0" u="none" strike="noStrike" dirty="0">
                <a:effectLst/>
                <a:latin typeface="Roboto Medium" panose="02000000000000000000" pitchFamily="2" charset="0"/>
              </a:rPr>
              <a:t>• 	The federal government is exempt</a:t>
            </a:r>
            <a:r>
              <a:rPr lang="en-US" sz="2300" b="0" i="0" dirty="0">
                <a:effectLst/>
                <a:latin typeface="Roboto Medium" panose="02000000000000000000" pitchFamily="2" charset="0"/>
              </a:rPr>
              <a:t>​</a:t>
            </a:r>
            <a:endParaRPr lang="en-US" sz="2300" b="0" i="0" dirty="0">
              <a:effectLst/>
              <a:latin typeface="Segoe UI" panose="020B0502040204020203" pitchFamily="34" charset="0"/>
            </a:endParaRPr>
          </a:p>
          <a:p>
            <a:pPr algn="l" rtl="0" fontAlgn="base">
              <a:spcAft>
                <a:spcPts val="800"/>
              </a:spcAft>
            </a:pPr>
            <a:r>
              <a:rPr lang="en-US" sz="2300" b="0" i="0" u="none" strike="noStrike" dirty="0">
                <a:solidFill>
                  <a:srgbClr val="F36E4E"/>
                </a:solidFill>
                <a:effectLst/>
                <a:latin typeface="Roboto Medium" panose="02000000000000000000" pitchFamily="2" charset="0"/>
              </a:rPr>
              <a:t>•	Temporary Disability </a:t>
            </a:r>
            <a:r>
              <a:rPr lang="en-US" sz="2300" b="0" i="0" u="none" strike="noStrike" dirty="0">
                <a:effectLst/>
                <a:latin typeface="Roboto Medium" panose="02000000000000000000" pitchFamily="2" charset="0"/>
              </a:rPr>
              <a:t>is optional for local governments, for 	example, counties, municipalities, and school districts</a:t>
            </a:r>
            <a:r>
              <a:rPr lang="en-US" sz="2300" b="0" i="0" dirty="0">
                <a:effectLst/>
                <a:latin typeface="Roboto Medium" panose="02000000000000000000" pitchFamily="2" charset="0"/>
              </a:rPr>
              <a:t>​</a:t>
            </a:r>
            <a:endParaRPr lang="en-US" sz="2300" b="0" i="0" dirty="0">
              <a:effectLst/>
              <a:latin typeface="Segoe UI" panose="020B0502040204020203" pitchFamily="34" charset="0"/>
            </a:endParaRPr>
          </a:p>
          <a:p>
            <a:pPr algn="l" rtl="0" fontAlgn="base">
              <a:spcAft>
                <a:spcPts val="800"/>
              </a:spcAft>
            </a:pPr>
            <a:r>
              <a:rPr lang="en-US" sz="2300" dirty="0">
                <a:latin typeface="Roboto Medium" panose="02000000000000000000" pitchFamily="2" charset="0"/>
              </a:rPr>
              <a:t>C</a:t>
            </a:r>
            <a:r>
              <a:rPr lang="en-US" sz="2300" b="0" i="0" u="none" strike="noStrike" dirty="0">
                <a:effectLst/>
                <a:latin typeface="Roboto Medium" panose="02000000000000000000" pitchFamily="2" charset="0"/>
              </a:rPr>
              <a:t>overed</a:t>
            </a:r>
            <a:r>
              <a:rPr lang="en-US" sz="2300" dirty="0">
                <a:latin typeface="Roboto Medium" panose="02000000000000000000" pitchFamily="2" charset="0"/>
              </a:rPr>
              <a:t> employers</a:t>
            </a:r>
            <a:r>
              <a:rPr lang="en-US" sz="2300" b="0" i="0" u="none" strike="noStrike" dirty="0">
                <a:effectLst/>
                <a:latin typeface="Roboto Medium" panose="02000000000000000000" pitchFamily="2" charset="0"/>
              </a:rPr>
              <a:t> are required to set up payroll contributions for </a:t>
            </a:r>
            <a:r>
              <a:rPr lang="en-US" sz="2300" dirty="0">
                <a:latin typeface="Roboto Medium" panose="02000000000000000000" pitchFamily="2" charset="0"/>
              </a:rPr>
              <a:t>their employees</a:t>
            </a:r>
            <a:r>
              <a:rPr lang="en-US" sz="2300" b="0" i="0" u="none" strike="noStrike" dirty="0">
                <a:effectLst/>
                <a:latin typeface="Roboto Medium" panose="02000000000000000000" pitchFamily="2" charset="0"/>
              </a:rPr>
              <a:t>. </a:t>
            </a:r>
            <a:r>
              <a:rPr lang="en-US" sz="2300" dirty="0">
                <a:latin typeface="Roboto Medium" panose="02000000000000000000" pitchFamily="2" charset="0"/>
              </a:rPr>
              <a:t>If they don’t set up contributions, an employee can still apply</a:t>
            </a:r>
            <a:r>
              <a:rPr lang="en-US" sz="2300" b="0" i="0" u="none" strike="noStrike" dirty="0">
                <a:effectLst/>
                <a:latin typeface="Roboto Medium" panose="02000000000000000000" pitchFamily="2" charset="0"/>
              </a:rPr>
              <a:t>.</a:t>
            </a:r>
            <a:endParaRPr lang="en-US" sz="2300" b="0" i="0" dirty="0">
              <a:effectLst/>
              <a:latin typeface="Segoe UI" panose="020B0502040204020203" pitchFamily="34" charset="0"/>
            </a:endParaRPr>
          </a:p>
          <a:p>
            <a:pPr algn="l" rtl="0" fontAlgn="base"/>
            <a:r>
              <a:rPr lang="en-US" sz="2300" b="0" i="0" dirty="0">
                <a:solidFill>
                  <a:srgbClr val="161F48"/>
                </a:solidFill>
                <a:effectLst/>
                <a:latin typeface="Roboto Medium" panose="02000000000000000000" pitchFamily="2" charset="0"/>
              </a:rPr>
              <a:t>​</a:t>
            </a:r>
            <a:endParaRPr lang="en-US" sz="2300" b="0" i="0" dirty="0">
              <a:solidFill>
                <a:srgbClr val="000000"/>
              </a:solidFill>
              <a:effectLst/>
              <a:latin typeface="Segoe UI" panose="020B0502040204020203" pitchFamily="34" charset="0"/>
            </a:endParaRPr>
          </a:p>
          <a:p>
            <a:pPr algn="l" rtl="0" fontAlgn="base"/>
            <a:r>
              <a:rPr lang="en-US" sz="2300" b="0" i="0" dirty="0">
                <a:solidFill>
                  <a:srgbClr val="F36E4E"/>
                </a:solidFill>
                <a:effectLst/>
                <a:latin typeface="Roboto Medium" panose="02000000000000000000" pitchFamily="2" charset="0"/>
              </a:rPr>
              <a:t>​</a:t>
            </a:r>
            <a:endParaRPr lang="en-US" sz="2300" b="0" i="0" dirty="0">
              <a:solidFill>
                <a:srgbClr val="000000"/>
              </a:solidFill>
              <a:effectLst/>
              <a:latin typeface="Segoe UI" panose="020B0502040204020203" pitchFamily="34" charset="0"/>
            </a:endParaRPr>
          </a:p>
          <a:p>
            <a:pPr algn="l" rtl="0" fontAlgn="base"/>
            <a:r>
              <a:rPr lang="en-US" sz="2300" b="0" i="0" dirty="0">
                <a:solidFill>
                  <a:srgbClr val="F36E4E"/>
                </a:solidFill>
                <a:effectLst/>
                <a:latin typeface="Roboto Medium" panose="02000000000000000000" pitchFamily="2" charset="0"/>
              </a:rPr>
              <a:t>​</a:t>
            </a:r>
            <a:endParaRPr lang="en-US" sz="2300" b="0" i="0" dirty="0">
              <a:solidFill>
                <a:srgbClr val="000000"/>
              </a:solidFill>
              <a:effectLst/>
              <a:latin typeface="Segoe UI" panose="020B0502040204020203" pitchFamily="34" charset="0"/>
            </a:endParaRPr>
          </a:p>
          <a:p>
            <a:pPr algn="l" rtl="0" fontAlgn="base"/>
            <a:r>
              <a:rPr lang="en-US" sz="2300" b="0" i="0" dirty="0">
                <a:solidFill>
                  <a:srgbClr val="F36E4E"/>
                </a:solidFill>
                <a:effectLst/>
                <a:latin typeface="Roboto Medium" panose="02000000000000000000" pitchFamily="2" charset="0"/>
              </a:rPr>
              <a:t>​</a:t>
            </a:r>
            <a:endParaRPr lang="en-US" sz="2300" b="0" i="0" dirty="0">
              <a:solidFill>
                <a:srgbClr val="000000"/>
              </a:solidFill>
              <a:effectLst/>
              <a:latin typeface="Segoe UI" panose="020B0502040204020203" pitchFamily="34" charset="0"/>
            </a:endParaRPr>
          </a:p>
          <a:p>
            <a:pPr algn="l" rtl="0" fontAlgn="base"/>
            <a:r>
              <a:rPr lang="en-US" sz="2300" b="0" i="0" dirty="0">
                <a:solidFill>
                  <a:srgbClr val="161F48"/>
                </a:solidFill>
                <a:effectLst/>
                <a:latin typeface="Roboto Medium" panose="02000000000000000000" pitchFamily="2" charset="0"/>
              </a:rPr>
              <a:t>​</a:t>
            </a:r>
            <a:endParaRPr lang="en-US" sz="2300" b="0" i="0" dirty="0">
              <a:solidFill>
                <a:srgbClr val="000000"/>
              </a:solidFill>
              <a:effectLst/>
              <a:latin typeface="Segoe UI" panose="020B0502040204020203" pitchFamily="34" charset="0"/>
            </a:endParaRPr>
          </a:p>
          <a:p>
            <a:pPr algn="l" rtl="0" fontAlgn="base"/>
            <a:r>
              <a:rPr lang="en-US" sz="2300" b="0" i="0" dirty="0">
                <a:solidFill>
                  <a:srgbClr val="161F48"/>
                </a:solidFill>
                <a:effectLst/>
                <a:latin typeface="Roboto Medium" panose="02000000000000000000" pitchFamily="2" charset="0"/>
              </a:rPr>
              <a:t>​</a:t>
            </a:r>
            <a:endParaRPr lang="en-US" sz="2300" b="0" i="0" dirty="0">
              <a:solidFill>
                <a:srgbClr val="000000"/>
              </a:solidFill>
              <a:effectLst/>
              <a:latin typeface="Segoe UI" panose="020B0502040204020203" pitchFamily="34" charset="0"/>
            </a:endParaRPr>
          </a:p>
          <a:p>
            <a:pPr algn="l" rtl="0" fontAlgn="base"/>
            <a:r>
              <a:rPr lang="en-US" sz="2300" b="0" i="0" dirty="0">
                <a:solidFill>
                  <a:srgbClr val="161F48"/>
                </a:solidFill>
                <a:effectLst/>
                <a:latin typeface="Roboto Medium" panose="02000000000000000000" pitchFamily="2" charset="0"/>
              </a:rPr>
              <a:t>​</a:t>
            </a:r>
            <a:endParaRPr lang="en-US" sz="2300" b="0" i="0" dirty="0">
              <a:solidFill>
                <a:srgbClr val="000000"/>
              </a:solidFill>
              <a:effectLst/>
              <a:latin typeface="Segoe UI" panose="020B0502040204020203" pitchFamily="34" charset="0"/>
            </a:endParaRPr>
          </a:p>
          <a:p>
            <a:pPr algn="l" rtl="0" fontAlgn="base"/>
            <a:r>
              <a:rPr lang="en-US" sz="2300" b="0" i="0" dirty="0">
                <a:solidFill>
                  <a:srgbClr val="161F48"/>
                </a:solidFill>
                <a:effectLst/>
                <a:latin typeface="Roboto Medium" panose="02000000000000000000" pitchFamily="2" charset="0"/>
              </a:rPr>
              <a:t>​</a:t>
            </a:r>
            <a:endParaRPr lang="en-US" sz="2300" b="0" i="0" dirty="0">
              <a:solidFill>
                <a:srgbClr val="000000"/>
              </a:solidFill>
              <a:effectLst/>
              <a:latin typeface="Segoe UI" panose="020B0502040204020203" pitchFamily="34" charset="0"/>
            </a:endParaRPr>
          </a:p>
          <a:p>
            <a:pPr algn="l" rtl="0" fontAlgn="base"/>
            <a:r>
              <a:rPr lang="en-US" sz="2300" b="0" i="0" dirty="0">
                <a:solidFill>
                  <a:srgbClr val="161F48"/>
                </a:solidFill>
                <a:effectLst/>
                <a:latin typeface="Roboto Medium" panose="02000000000000000000" pitchFamily="2" charset="0"/>
              </a:rPr>
              <a:t>​</a:t>
            </a:r>
            <a:endParaRPr lang="en-US" sz="2300" b="0" i="0" dirty="0">
              <a:solidFill>
                <a:srgbClr val="000000"/>
              </a:solidFill>
              <a:effectLst/>
              <a:latin typeface="Segoe UI" panose="020B0502040204020203" pitchFamily="34" charset="0"/>
            </a:endParaRPr>
          </a:p>
          <a:p>
            <a:pPr algn="l" rtl="0" fontAlgn="base"/>
            <a:r>
              <a:rPr lang="en-US" sz="2300" b="0" i="0" dirty="0">
                <a:solidFill>
                  <a:srgbClr val="161F48"/>
                </a:solidFill>
                <a:effectLst/>
                <a:latin typeface="Roboto Medium" panose="02000000000000000000" pitchFamily="2" charset="0"/>
              </a:rPr>
              <a:t>​</a:t>
            </a:r>
            <a:endParaRPr lang="en-US" sz="23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53605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202474" y="499155"/>
            <a:ext cx="9144000" cy="1029021"/>
          </a:xfrm>
          <a:prstGeom prst="rect">
            <a:avLst/>
          </a:prstGeom>
          <a:noFill/>
        </p:spPr>
        <p:txBody>
          <a:bodyPr wrap="square" lIns="0" tIns="0" rIns="0" bIns="0" rtlCol="0" anchor="t">
            <a:noAutofit/>
          </a:bodyPr>
          <a:lstStyle/>
          <a:p>
            <a:r>
              <a:rPr lang="en-US" sz="3200" b="1" dirty="0">
                <a:solidFill>
                  <a:srgbClr val="161F48"/>
                </a:solidFill>
                <a:latin typeface="Roboto Black"/>
                <a:ea typeface="Roboto Black"/>
              </a:rPr>
              <a:t>MUST MEET ELIGIBILITY REQUIREMENTS</a:t>
            </a:r>
            <a:endParaRPr lang="en-US" sz="3200" b="1" dirty="0">
              <a:solidFill>
                <a:srgbClr val="161F48"/>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0F788D2F-C6D7-460A-BFE7-7C89E9A39A5E}"/>
              </a:ext>
            </a:extLst>
          </p:cNvPr>
          <p:cNvSpPr txBox="1"/>
          <p:nvPr/>
        </p:nvSpPr>
        <p:spPr>
          <a:xfrm>
            <a:off x="355146" y="2229999"/>
            <a:ext cx="8288792" cy="1641914"/>
          </a:xfrm>
          <a:prstGeom prst="rect">
            <a:avLst/>
          </a:prstGeom>
          <a:noFill/>
        </p:spPr>
        <p:txBody>
          <a:bodyPr wrap="square" lIns="0" tIns="0" rIns="0" bIns="0" rtlCol="0" anchor="t">
            <a:noAutofit/>
          </a:bodyPr>
          <a:lstStyle/>
          <a:p>
            <a:pPr algn="l" rtl="0" fontAlgn="base">
              <a:spcAft>
                <a:spcPts val="600"/>
              </a:spcAft>
              <a:buClr>
                <a:srgbClr val="F36E4E"/>
              </a:buClr>
              <a:buFont typeface="Arial" panose="020B0604020202020204" pitchFamily="34" charset="0"/>
              <a:buChar char="•"/>
            </a:pPr>
            <a:r>
              <a:rPr lang="en-US" sz="2400" b="0" i="0" u="none" strike="noStrike" dirty="0">
                <a:solidFill>
                  <a:srgbClr val="161F48"/>
                </a:solidFill>
                <a:effectLst/>
                <a:latin typeface="Roboto Medium" panose="02000000000000000000" pitchFamily="2" charset="0"/>
              </a:rPr>
              <a:t>  </a:t>
            </a:r>
            <a:r>
              <a:rPr lang="en-US" sz="2400" b="0" i="0" u="none" strike="noStrike" dirty="0">
                <a:effectLst/>
                <a:latin typeface="Roboto Medium" panose="02000000000000000000" pitchFamily="2" charset="0"/>
              </a:rPr>
              <a:t>	Earnings must be with covered employer(s)</a:t>
            </a:r>
            <a:r>
              <a:rPr lang="en-US" sz="2400" b="0" i="0" dirty="0">
                <a:effectLst/>
                <a:latin typeface="Roboto Medium" panose="02000000000000000000" pitchFamily="2" charset="0"/>
              </a:rPr>
              <a:t>​</a:t>
            </a:r>
            <a:endParaRPr lang="en-US" sz="2400" b="0" i="0" dirty="0">
              <a:effectLst/>
              <a:latin typeface="Arial" panose="020B0604020202020204" pitchFamily="34" charset="0"/>
            </a:endParaRPr>
          </a:p>
          <a:p>
            <a:pPr algn="l" rtl="0" fontAlgn="base">
              <a:spcAft>
                <a:spcPts val="600"/>
              </a:spcAft>
              <a:buClr>
                <a:srgbClr val="F36E4E"/>
              </a:buClr>
              <a:buFont typeface="Arial" panose="020B0604020202020204" pitchFamily="34" charset="0"/>
              <a:buChar char="•"/>
            </a:pPr>
            <a:r>
              <a:rPr lang="en-US" sz="2400" b="0" i="0" u="none" strike="noStrike" dirty="0">
                <a:effectLst/>
                <a:latin typeface="Roboto Medium" panose="02000000000000000000" pitchFamily="2" charset="0"/>
              </a:rPr>
              <a:t>  	Must meet earnings requirements; 	see </a:t>
            </a:r>
            <a:r>
              <a:rPr lang="en-US" sz="2400" b="1" i="0" u="none" strike="noStrike" dirty="0">
                <a:solidFill>
                  <a:srgbClr val="2D98AF"/>
                </a:solidFill>
                <a:effectLst/>
                <a:latin typeface="Roboto" panose="02000000000000000000" pitchFamily="2" charset="0"/>
              </a:rPr>
              <a:t>myleavebenefits.nj.gov</a:t>
            </a:r>
            <a:r>
              <a:rPr lang="en-US" sz="2400" b="1" i="0" u="none" strike="noStrike" dirty="0">
                <a:effectLst/>
                <a:latin typeface="Roboto" panose="02000000000000000000" pitchFamily="2" charset="0"/>
              </a:rPr>
              <a:t> </a:t>
            </a:r>
            <a:r>
              <a:rPr lang="en-US" sz="2400" b="0" i="0" u="none" strike="noStrike" dirty="0">
                <a:effectLst/>
                <a:latin typeface="Roboto Medium" panose="02000000000000000000" pitchFamily="2" charset="0"/>
              </a:rPr>
              <a:t>for the current year’s 	requirements</a:t>
            </a:r>
            <a:r>
              <a:rPr lang="en-US" sz="2400" b="0" i="0" dirty="0">
                <a:effectLst/>
                <a:latin typeface="Roboto Medium" panose="02000000000000000000" pitchFamily="2" charset="0"/>
              </a:rPr>
              <a:t>​</a:t>
            </a:r>
            <a:endParaRPr lang="en-US" sz="2400" b="0" i="0" dirty="0">
              <a:effectLst/>
              <a:latin typeface="Arial" panose="020B0604020202020204" pitchFamily="34" charset="0"/>
            </a:endParaRPr>
          </a:p>
          <a:p>
            <a:pPr algn="l" rtl="0" fontAlgn="base">
              <a:spcAft>
                <a:spcPts val="600"/>
              </a:spcAft>
              <a:buClr>
                <a:srgbClr val="F36E4E"/>
              </a:buClr>
              <a:buFont typeface="Arial" panose="020B0604020202020204" pitchFamily="34" charset="0"/>
              <a:buChar char="•"/>
            </a:pPr>
            <a:r>
              <a:rPr lang="en-US" sz="2400" b="0" i="0" u="none" strike="noStrike" dirty="0">
                <a:effectLst/>
                <a:latin typeface="Roboto Medium" panose="02000000000000000000" pitchFamily="2" charset="0"/>
              </a:rPr>
              <a:t>  	Generally, employees working substantially outside of 	NJ are not covered; still encouraged to apply </a:t>
            </a:r>
            <a:r>
              <a:rPr lang="en-US" sz="2400" b="0" i="0" dirty="0">
                <a:effectLst/>
                <a:latin typeface="Roboto Medium" panose="02000000000000000000" pitchFamily="2" charset="0"/>
              </a:rPr>
              <a:t>​</a:t>
            </a:r>
            <a:endParaRPr lang="en-US" sz="2400" b="0" i="0" dirty="0">
              <a:effectLst/>
              <a:latin typeface="Arial" panose="020B0604020202020204" pitchFamily="34" charset="0"/>
            </a:endParaRPr>
          </a:p>
          <a:p>
            <a:pPr algn="l" rtl="0" fontAlgn="base">
              <a:spcAft>
                <a:spcPts val="600"/>
              </a:spcAft>
              <a:buClr>
                <a:srgbClr val="F36E4E"/>
              </a:buClr>
              <a:buFont typeface="Arial" panose="020B0604020202020204" pitchFamily="34" charset="0"/>
              <a:buChar char="•"/>
            </a:pPr>
            <a:r>
              <a:rPr lang="en-US" sz="2400" b="0" i="0" u="none" strike="noStrike" dirty="0">
                <a:effectLst/>
                <a:latin typeface="Roboto Medium" panose="02000000000000000000" pitchFamily="2" charset="0"/>
              </a:rPr>
              <a:t>  	Valid Social Security Number required in application</a:t>
            </a:r>
            <a:r>
              <a:rPr lang="en-US" sz="2400" b="0" i="0" dirty="0">
                <a:effectLst/>
                <a:latin typeface="Roboto Medium" panose="02000000000000000000" pitchFamily="2" charset="0"/>
              </a:rPr>
              <a:t>​</a:t>
            </a:r>
            <a:endParaRPr lang="en-US" sz="2400" b="0" i="0" dirty="0">
              <a:effectLst/>
              <a:latin typeface="Arial" panose="020B0604020202020204" pitchFamily="34" charset="0"/>
            </a:endParaRPr>
          </a:p>
          <a:p>
            <a:pPr algn="l" rtl="0" fontAlgn="base">
              <a:buClr>
                <a:srgbClr val="F36E4E"/>
              </a:buClr>
              <a:buFont typeface="Arial" panose="020B0604020202020204" pitchFamily="34" charset="0"/>
              <a:buChar char="•"/>
            </a:pPr>
            <a:r>
              <a:rPr lang="en-US" sz="2400" b="0" i="0" u="none" strike="noStrike" dirty="0">
                <a:effectLst/>
                <a:latin typeface="Roboto Medium" panose="02000000000000000000" pitchFamily="2" charset="0"/>
              </a:rPr>
              <a:t> 	Meet definition of an employee; properly 	classified independent contractors are not eligible. Learn 	more about misclassification at </a:t>
            </a:r>
            <a:r>
              <a:rPr lang="en-US" sz="2400" b="1" i="0" u="none" strike="noStrike" dirty="0">
                <a:solidFill>
                  <a:srgbClr val="2D98AF"/>
                </a:solidFill>
                <a:effectLst/>
                <a:latin typeface="Roboto" panose="02000000000000000000" pitchFamily="2" charset="0"/>
              </a:rPr>
              <a:t>myworkrights.nj.gov </a:t>
            </a:r>
            <a:r>
              <a:rPr lang="en-US" sz="2400" b="0" i="0" dirty="0">
                <a:solidFill>
                  <a:srgbClr val="2D98AF"/>
                </a:solidFill>
                <a:effectLst/>
                <a:latin typeface="Roboto" panose="02000000000000000000" pitchFamily="2" charset="0"/>
              </a:rPr>
              <a:t>​</a:t>
            </a:r>
            <a:endParaRPr lang="en-US" sz="2400" b="0" i="0" dirty="0">
              <a:solidFill>
                <a:srgbClr val="000000"/>
              </a:solidFill>
              <a:effectLst/>
              <a:latin typeface="Arial" panose="020B0604020202020204" pitchFamily="34" charset="0"/>
            </a:endParaRPr>
          </a:p>
          <a:p>
            <a:pPr algn="l" rtl="0" fontAlgn="base"/>
            <a:r>
              <a:rPr lang="en-US" sz="2400" b="0" i="0" dirty="0">
                <a:solidFill>
                  <a:srgbClr val="161F48"/>
                </a:solidFill>
                <a:effectLst/>
                <a:latin typeface="Roboto Medium" panose="02000000000000000000" pitchFamily="2" charset="0"/>
              </a:rPr>
              <a:t>​</a:t>
            </a:r>
            <a:endParaRPr lang="en-US" sz="2400" b="0" i="0" dirty="0">
              <a:solidFill>
                <a:srgbClr val="000000"/>
              </a:solidFill>
              <a:effectLst/>
              <a:latin typeface="Segoe UI" panose="020B0502040204020203" pitchFamily="34" charset="0"/>
            </a:endParaRPr>
          </a:p>
          <a:p>
            <a:pPr algn="l" rtl="0" fontAlgn="base"/>
            <a:r>
              <a:rPr lang="en-US" sz="2400" b="0" i="0" dirty="0">
                <a:solidFill>
                  <a:srgbClr val="161F48"/>
                </a:solidFill>
                <a:effectLst/>
                <a:latin typeface="Roboto Medium" panose="02000000000000000000" pitchFamily="2" charset="0"/>
              </a:rPr>
              <a:t>​</a:t>
            </a:r>
            <a:endParaRPr lang="en-US" sz="2400" b="0" i="0" dirty="0">
              <a:solidFill>
                <a:srgbClr val="000000"/>
              </a:solidFill>
              <a:effectLst/>
              <a:latin typeface="Segoe UI" panose="020B0502040204020203" pitchFamily="34" charset="0"/>
            </a:endParaRPr>
          </a:p>
          <a:p>
            <a:pPr algn="l" rtl="0" fontAlgn="base"/>
            <a:r>
              <a:rPr lang="en-US" sz="2400" b="0" i="0" dirty="0">
                <a:solidFill>
                  <a:srgbClr val="161F48"/>
                </a:solidFill>
                <a:effectLst/>
                <a:latin typeface="Roboto Medium" panose="02000000000000000000" pitchFamily="2" charset="0"/>
              </a:rPr>
              <a:t>​</a:t>
            </a:r>
            <a:endParaRPr lang="en-US" sz="24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49061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340F7-26D0-FA4A-A533-C7BF07729759}"/>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1932927-710B-A043-B94C-EC39A2FBD022}"/>
              </a:ext>
            </a:extLst>
          </p:cNvPr>
          <p:cNvSpPr txBox="1"/>
          <p:nvPr/>
        </p:nvSpPr>
        <p:spPr>
          <a:xfrm>
            <a:off x="503054" y="697947"/>
            <a:ext cx="7274059" cy="1325880"/>
          </a:xfrm>
          <a:prstGeom prst="rect">
            <a:avLst/>
          </a:prstGeom>
          <a:noFill/>
        </p:spPr>
        <p:txBody>
          <a:bodyPr wrap="square" lIns="0" tIns="0" rIns="0" bIns="0" rtlCol="0">
            <a:noAutofit/>
          </a:bodyPr>
          <a:lstStyle/>
          <a:p>
            <a:pPr>
              <a:lnSpc>
                <a:spcPct val="85000"/>
              </a:lnSpc>
            </a:pPr>
            <a:r>
              <a:rPr lang="en-US" sz="4000" b="1" dirty="0">
                <a:solidFill>
                  <a:schemeClr val="bg1"/>
                </a:solidFill>
                <a:latin typeface="Roboto Black" panose="02000000000000000000" pitchFamily="2" charset="0"/>
                <a:ea typeface="Roboto Black" panose="02000000000000000000" pitchFamily="2" charset="0"/>
              </a:rPr>
              <a:t>BENEFITS EMPLOYEES CAN RECEIVE </a:t>
            </a:r>
          </a:p>
        </p:txBody>
      </p:sp>
      <p:sp>
        <p:nvSpPr>
          <p:cNvPr id="6" name="TextBox 5">
            <a:extLst>
              <a:ext uri="{FF2B5EF4-FFF2-40B4-BE49-F238E27FC236}">
                <a16:creationId xmlns:a16="http://schemas.microsoft.com/office/drawing/2014/main" id="{1B16FEB1-314D-9640-B209-566E076E3C7E}"/>
              </a:ext>
            </a:extLst>
          </p:cNvPr>
          <p:cNvSpPr txBox="1"/>
          <p:nvPr/>
        </p:nvSpPr>
        <p:spPr>
          <a:xfrm>
            <a:off x="672735" y="2196878"/>
            <a:ext cx="7686651" cy="4265022"/>
          </a:xfrm>
          <a:prstGeom prst="rect">
            <a:avLst/>
          </a:prstGeom>
          <a:noFill/>
        </p:spPr>
        <p:txBody>
          <a:bodyPr wrap="square" lIns="0" tIns="0" rIns="0" bIns="0" rtlCol="0">
            <a:noAutofit/>
          </a:bodyPr>
          <a:lstStyle/>
          <a:p>
            <a:pPr marL="342900" indent="-342900" fontAlgn="base">
              <a:spcAft>
                <a:spcPts val="600"/>
              </a:spcAft>
              <a:buClr>
                <a:srgbClr val="F36E4E"/>
              </a:buClr>
              <a:buFont typeface="Arial" panose="020B0604020202020204" pitchFamily="34" charset="0"/>
              <a:buChar char="•"/>
            </a:pPr>
            <a:r>
              <a:rPr lang="en-US" sz="2400" dirty="0">
                <a:latin typeface="Roboto Medium" panose="020B0604020202020204" charset="0"/>
                <a:ea typeface="Roboto Medium" panose="020B0604020202020204" charset="0"/>
              </a:rPr>
              <a:t>85% of average weekly wage up to a maximum</a:t>
            </a:r>
          </a:p>
          <a:p>
            <a:pPr marL="800100" lvl="1" indent="-342900" fontAlgn="base">
              <a:spcAft>
                <a:spcPts val="600"/>
              </a:spcAft>
              <a:buClr>
                <a:srgbClr val="F36E4E"/>
              </a:buClr>
              <a:buFont typeface="Arial" panose="020B0604020202020204" pitchFamily="34" charset="0"/>
              <a:buChar char="•"/>
            </a:pPr>
            <a:r>
              <a:rPr lang="en-US" sz="2400" dirty="0">
                <a:latin typeface="Roboto Medium" panose="020B0604020202020204" charset="0"/>
                <a:ea typeface="Roboto Medium" panose="020B0604020202020204" charset="0"/>
              </a:rPr>
              <a:t>See</a:t>
            </a:r>
            <a:r>
              <a:rPr lang="en-US" sz="2400" dirty="0">
                <a:solidFill>
                  <a:srgbClr val="161F48"/>
                </a:solidFill>
                <a:latin typeface="Roboto Medium" panose="020B0604020202020204" charset="0"/>
                <a:ea typeface="Roboto Medium" panose="020B0604020202020204" charset="0"/>
              </a:rPr>
              <a:t> </a:t>
            </a:r>
            <a:r>
              <a:rPr lang="en-US" sz="2400" b="1" dirty="0">
                <a:solidFill>
                  <a:srgbClr val="2D98AF"/>
                </a:solidFill>
                <a:latin typeface="Roboto"/>
                <a:ea typeface="Roboto"/>
              </a:rPr>
              <a:t>myleavebenefits.nj.gov</a:t>
            </a:r>
            <a:r>
              <a:rPr lang="en-US" sz="2400" b="1" dirty="0">
                <a:latin typeface="Roboto"/>
                <a:ea typeface="Roboto"/>
              </a:rPr>
              <a:t> </a:t>
            </a:r>
            <a:r>
              <a:rPr lang="en-US" sz="2400" dirty="0">
                <a:latin typeface="Roboto Medium" panose="020B0604020202020204" charset="0"/>
                <a:ea typeface="Roboto Medium" panose="020B0604020202020204" charset="0"/>
              </a:rPr>
              <a:t>for the current year’s max benefit level</a:t>
            </a:r>
          </a:p>
          <a:p>
            <a:pPr marL="342900" indent="-342900" fontAlgn="base">
              <a:spcAft>
                <a:spcPts val="600"/>
              </a:spcAft>
              <a:buClr>
                <a:srgbClr val="F36E4E"/>
              </a:buClr>
              <a:buFont typeface="Arial" panose="020B0604020202020204" pitchFamily="34" charset="0"/>
              <a:buChar char="•"/>
            </a:pPr>
            <a:r>
              <a:rPr lang="en-US" sz="2400" dirty="0">
                <a:latin typeface="Roboto Medium" panose="020B0604020202020204" charset="0"/>
                <a:ea typeface="Roboto Medium" panose="020B0604020202020204" charset="0"/>
              </a:rPr>
              <a:t>For</a:t>
            </a:r>
            <a:r>
              <a:rPr lang="en-US" sz="2400" dirty="0">
                <a:solidFill>
                  <a:srgbClr val="161F48"/>
                </a:solidFill>
                <a:latin typeface="Roboto Medium" panose="020B0604020202020204" charset="0"/>
                <a:ea typeface="Roboto Medium" panose="020B0604020202020204" charset="0"/>
              </a:rPr>
              <a:t> </a:t>
            </a:r>
            <a:r>
              <a:rPr lang="en-US" sz="2400" dirty="0">
                <a:solidFill>
                  <a:srgbClr val="F36E4E"/>
                </a:solidFill>
                <a:latin typeface="Roboto Medium" panose="020B0604020202020204" charset="0"/>
                <a:ea typeface="Roboto Medium" panose="020B0604020202020204" charset="0"/>
              </a:rPr>
              <a:t>Temporary Disability Insurance</a:t>
            </a:r>
            <a:r>
              <a:rPr lang="en-US" sz="2400" dirty="0">
                <a:latin typeface="Roboto Medium" panose="020B0604020202020204" charset="0"/>
                <a:ea typeface="Roboto Medium" panose="020B0604020202020204" charset="0"/>
              </a:rPr>
              <a:t>: up to 26 weeks of benefits, as certified by a medical professional​</a:t>
            </a:r>
          </a:p>
          <a:p>
            <a:pPr marL="342900" indent="-342900" fontAlgn="base">
              <a:buClr>
                <a:srgbClr val="F36E4E"/>
              </a:buClr>
              <a:buFont typeface="Arial" panose="020B0604020202020204" pitchFamily="34" charset="0"/>
              <a:buChar char="•"/>
            </a:pPr>
            <a:r>
              <a:rPr lang="en-US" sz="2400" dirty="0">
                <a:latin typeface="Roboto Medium" panose="020B0604020202020204" charset="0"/>
                <a:ea typeface="Roboto Medium" panose="020B0604020202020204" charset="0"/>
              </a:rPr>
              <a:t>For</a:t>
            </a:r>
            <a:r>
              <a:rPr lang="en-US" sz="2400" dirty="0">
                <a:solidFill>
                  <a:srgbClr val="161F48"/>
                </a:solidFill>
                <a:latin typeface="Roboto Medium" panose="020B0604020202020204" charset="0"/>
                <a:ea typeface="Roboto Medium" panose="020B0604020202020204" charset="0"/>
              </a:rPr>
              <a:t> </a:t>
            </a:r>
            <a:r>
              <a:rPr lang="en-US" sz="2400" dirty="0">
                <a:solidFill>
                  <a:srgbClr val="F36E4E"/>
                </a:solidFill>
                <a:latin typeface="Roboto Medium" panose="020B0604020202020204" charset="0"/>
                <a:ea typeface="Roboto Medium" panose="020B0604020202020204" charset="0"/>
              </a:rPr>
              <a:t>Family Leave Insurance</a:t>
            </a:r>
            <a:r>
              <a:rPr lang="en-US" sz="2400" dirty="0">
                <a:latin typeface="Roboto Medium" panose="020B0604020202020204" charset="0"/>
                <a:ea typeface="Roboto Medium" panose="020B0604020202020204" charset="0"/>
              </a:rPr>
              <a:t>: up to 12 weeks of benefits if taken consecutively, 56 days of benefits if taken intermittently​</a:t>
            </a:r>
          </a:p>
        </p:txBody>
      </p:sp>
    </p:spTree>
    <p:extLst>
      <p:ext uri="{BB962C8B-B14F-4D97-AF65-F5344CB8AC3E}">
        <p14:creationId xmlns:p14="http://schemas.microsoft.com/office/powerpoint/2010/main" val="367276436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2982B31BB4F6409766F7649C0970C6" ma:contentTypeVersion="16" ma:contentTypeDescription="Create a new document." ma:contentTypeScope="" ma:versionID="66a6ab426a7943f0bddb2ff912a6699d">
  <xsd:schema xmlns:xsd="http://www.w3.org/2001/XMLSchema" xmlns:xs="http://www.w3.org/2001/XMLSchema" xmlns:p="http://schemas.microsoft.com/office/2006/metadata/properties" xmlns:ns2="1d8de39d-0c7d-4994-b818-e51149782c1a" xmlns:ns3="d7b9f131-75e1-4be4-a896-0cb14e728854" targetNamespace="http://schemas.microsoft.com/office/2006/metadata/properties" ma:root="true" ma:fieldsID="886c7f26cd2395a5f5ab3523f596f5f7" ns2:_="" ns3:_="">
    <xsd:import namespace="1d8de39d-0c7d-4994-b818-e51149782c1a"/>
    <xsd:import namespace="d7b9f131-75e1-4be4-a896-0cb14e7288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8de39d-0c7d-4994-b818-e51149782c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81b0449-a7ed-439f-be55-0163d7004e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b9f131-75e1-4be4-a896-0cb14e72885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50c3311-fb12-426f-9bd9-ddcc0cc9840a}" ma:internalName="TaxCatchAll" ma:showField="CatchAllData" ma:web="d7b9f131-75e1-4be4-a896-0cb14e728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8de39d-0c7d-4994-b818-e51149782c1a">
      <Terms xmlns="http://schemas.microsoft.com/office/infopath/2007/PartnerControls"/>
    </lcf76f155ced4ddcb4097134ff3c332f>
    <TaxCatchAll xmlns="d7b9f131-75e1-4be4-a896-0cb14e728854" xsi:nil="true"/>
  </documentManagement>
</p:properties>
</file>

<file path=customXml/itemProps1.xml><?xml version="1.0" encoding="utf-8"?>
<ds:datastoreItem xmlns:ds="http://schemas.openxmlformats.org/officeDocument/2006/customXml" ds:itemID="{52B0C890-5573-4239-9703-F948DCA07E57}">
  <ds:schemaRefs>
    <ds:schemaRef ds:uri="http://schemas.microsoft.com/sharepoint/v3/contenttype/forms"/>
  </ds:schemaRefs>
</ds:datastoreItem>
</file>

<file path=customXml/itemProps2.xml><?xml version="1.0" encoding="utf-8"?>
<ds:datastoreItem xmlns:ds="http://schemas.openxmlformats.org/officeDocument/2006/customXml" ds:itemID="{2233D676-7E8C-4586-9024-9EFE60A83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8de39d-0c7d-4994-b818-e51149782c1a"/>
    <ds:schemaRef ds:uri="d7b9f131-75e1-4be4-a896-0cb14e728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0BBAAB-6E29-4F4A-9C2F-6B0DB51A8881}">
  <ds:schemaRefs>
    <ds:schemaRef ds:uri="http://schemas.microsoft.com/office/2006/metadata/properties"/>
    <ds:schemaRef ds:uri="http://schemas.microsoft.com/office/infopath/2007/PartnerControls"/>
    <ds:schemaRef ds:uri="1d8de39d-0c7d-4994-b818-e51149782c1a"/>
    <ds:schemaRef ds:uri="d7b9f131-75e1-4be4-a896-0cb14e728854"/>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0</TotalTime>
  <Words>2651</Words>
  <Application>Microsoft Office PowerPoint</Application>
  <PresentationFormat>On-screen Show (4:3)</PresentationFormat>
  <Paragraphs>368</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10</cp:revision>
  <dcterms:created xsi:type="dcterms:W3CDTF">2025-07-14T19:09:01Z</dcterms:created>
  <dcterms:modified xsi:type="dcterms:W3CDTF">2025-10-30T13:59:11Z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0x010100682982B31BB4F6409766F7649C0970C6</vt:lpwstr>
  </property>
  <property fmtid="{D5CDD505-2E9C-101B-9397-08002B2CF9AE}" pid="3" name="MediaServiceImageTags">
    <vt:lpwstr/>
  </property>
</Properties>
</file>